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4" r:id="rId7"/>
    <p:sldId id="268" r:id="rId8"/>
    <p:sldId id="269" r:id="rId9"/>
    <p:sldId id="270" r:id="rId10"/>
    <p:sldId id="271" r:id="rId11"/>
    <p:sldId id="272" r:id="rId12"/>
    <p:sldId id="261" r:id="rId13"/>
    <p:sldId id="262" r:id="rId14"/>
    <p:sldId id="263" r:id="rId15"/>
    <p:sldId id="273" r:id="rId16"/>
    <p:sldId id="265" r:id="rId17"/>
    <p:sldId id="266" r:id="rId18"/>
    <p:sldId id="274" r:id="rId19"/>
    <p:sldId id="275" r:id="rId20"/>
    <p:sldId id="276" r:id="rId21"/>
    <p:sldId id="277" r:id="rId22"/>
    <p:sldId id="278" r:id="rId23"/>
    <p:sldId id="287" r:id="rId24"/>
    <p:sldId id="288" r:id="rId25"/>
    <p:sldId id="289" r:id="rId26"/>
    <p:sldId id="281" r:id="rId27"/>
    <p:sldId id="290" r:id="rId28"/>
    <p:sldId id="291" r:id="rId29"/>
    <p:sldId id="285" r:id="rId30"/>
    <p:sldId id="286" r:id="rId31"/>
    <p:sldId id="267"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548" autoAdjust="0"/>
    <p:restoredTop sz="94660"/>
  </p:normalViewPr>
  <p:slideViewPr>
    <p:cSldViewPr snapToGrid="0">
      <p:cViewPr varScale="1">
        <p:scale>
          <a:sx n="86" d="100"/>
          <a:sy n="86" d="100"/>
        </p:scale>
        <p:origin x="398"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4/19/2020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4/19/2020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4/19/2020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4/19/2020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4/19/2020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4/19/2020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4/19/2020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4/19/2020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4/19/2020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4/19/2020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4/19/2020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4/19/2020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4/19/2020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4/19/2020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4/19/2020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data.gov/open-gov/" TargetMode="External"/><Relationship Id="rId2" Type="http://schemas.openxmlformats.org/officeDocument/2006/relationships/hyperlink" Target="https://www.census.gov/data/developers/data-sets/acs1year.html"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557784"/>
            <a:ext cx="8825658" cy="2295145"/>
          </a:xfrm>
        </p:spPr>
        <p:txBody>
          <a:bodyPr/>
          <a:lstStyle/>
          <a:p>
            <a:r>
              <a:rPr lang="en-US" sz="5400" dirty="0"/>
              <a:t>DATA VISUALIZATION ON LANDMARK ISSUES</a:t>
            </a:r>
          </a:p>
        </p:txBody>
      </p:sp>
      <p:sp>
        <p:nvSpPr>
          <p:cNvPr id="3" name="Subtitle 2"/>
          <p:cNvSpPr>
            <a:spLocks noGrp="1"/>
          </p:cNvSpPr>
          <p:nvPr>
            <p:ph type="subTitle" idx="1"/>
          </p:nvPr>
        </p:nvSpPr>
        <p:spPr>
          <a:xfrm>
            <a:off x="1154955" y="3429001"/>
            <a:ext cx="8825658" cy="2785871"/>
          </a:xfrm>
        </p:spPr>
        <p:txBody>
          <a:bodyPr/>
          <a:lstStyle/>
          <a:p>
            <a:pPr fontAlgn="t"/>
            <a:r>
              <a:rPr lang="en-US" dirty="0"/>
              <a:t>WEB/MOBILE PROGRAMMING</a:t>
            </a:r>
          </a:p>
          <a:p>
            <a:pPr fontAlgn="t"/>
            <a:endParaRPr lang="en-US" dirty="0"/>
          </a:p>
          <a:p>
            <a:pPr fontAlgn="t"/>
            <a:r>
              <a:rPr lang="en-US" dirty="0"/>
              <a:t>Navya </a:t>
            </a:r>
            <a:r>
              <a:rPr lang="en-US" dirty="0" err="1"/>
              <a:t>gonuguntla</a:t>
            </a:r>
            <a:r>
              <a:rPr lang="en-US" dirty="0"/>
              <a:t> </a:t>
            </a:r>
          </a:p>
          <a:p>
            <a:pPr fontAlgn="t"/>
            <a:r>
              <a:rPr lang="en-US" dirty="0"/>
              <a:t>MADHURI SARDA</a:t>
            </a:r>
          </a:p>
          <a:p>
            <a:pPr fontAlgn="t"/>
            <a:r>
              <a:rPr lang="en-US" dirty="0"/>
              <a:t>JAYAPRAKASH RAVELLA</a:t>
            </a:r>
          </a:p>
        </p:txBody>
      </p:sp>
    </p:spTree>
    <p:extLst>
      <p:ext uri="{BB962C8B-B14F-4D97-AF65-F5344CB8AC3E}">
        <p14:creationId xmlns:p14="http://schemas.microsoft.com/office/powerpoint/2010/main" val="11467394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Homepage (</a:t>
            </a:r>
            <a:r>
              <a:rPr lang="en-US" dirty="0" err="1"/>
              <a:t>Cont</a:t>
            </a:r>
            <a:r>
              <a:rPr lang="en-US" dirty="0"/>
              <a:t>)</a:t>
            </a:r>
          </a:p>
        </p:txBody>
      </p:sp>
      <p:sp>
        <p:nvSpPr>
          <p:cNvPr id="3" name="Rectangle 2">
            <a:extLst>
              <a:ext uri="{FF2B5EF4-FFF2-40B4-BE49-F238E27FC236}">
                <a16:creationId xmlns:a16="http://schemas.microsoft.com/office/drawing/2014/main" id="{2B2E2F7E-C44A-4C4F-B7E7-DACCFFE7494E}"/>
              </a:ext>
            </a:extLst>
          </p:cNvPr>
          <p:cNvSpPr/>
          <p:nvPr/>
        </p:nvSpPr>
        <p:spPr>
          <a:xfrm>
            <a:off x="481781" y="1179872"/>
            <a:ext cx="8662219" cy="923330"/>
          </a:xfrm>
          <a:prstGeom prst="rect">
            <a:avLst/>
          </a:prstGeom>
        </p:spPr>
        <p:txBody>
          <a:bodyPr wrap="square">
            <a:spAutoFit/>
          </a:bodyPr>
          <a:lstStyle/>
          <a:p>
            <a:r>
              <a:rPr lang="en-US" dirty="0">
                <a:latin typeface="Times New Roman" panose="02020603050405020304" pitchFamily="18" charset="0"/>
                <a:ea typeface="Calibri" panose="020F0502020204030204" pitchFamily="34" charset="0"/>
                <a:cs typeface="Arial" panose="020B0604020202020204" pitchFamily="34" charset="0"/>
              </a:rPr>
              <a:t> </a:t>
            </a:r>
            <a:endParaRPr lang="en-US" dirty="0">
              <a:ea typeface="Calibri" panose="020F0502020204030204" pitchFamily="34" charset="0"/>
              <a:cs typeface="Arial" panose="020B0604020202020204" pitchFamily="34" charset="0"/>
            </a:endParaRPr>
          </a:p>
          <a:p>
            <a:r>
              <a:rPr lang="en-US" dirty="0">
                <a:ea typeface="Calibri" panose="020F0502020204030204" pitchFamily="34" charset="0"/>
                <a:cs typeface="Arial" panose="020B0604020202020204" pitchFamily="34" charset="0"/>
              </a:rPr>
              <a:t>There are two buttons designed. Clicking on the city’s name would redirect to a new page that displays a series of valuable and useful information. </a:t>
            </a:r>
            <a:endParaRPr lang="en-US" dirty="0">
              <a:effectLst/>
              <a:ea typeface="Calibri" panose="020F0502020204030204" pitchFamily="34" charset="0"/>
              <a:cs typeface="Arial" panose="020B0604020202020204" pitchFamily="34" charset="0"/>
            </a:endParaRPr>
          </a:p>
        </p:txBody>
      </p:sp>
      <p:pic>
        <p:nvPicPr>
          <p:cNvPr id="5" name="Picture 4" descr="A screenshot of a cell phone&#10;&#10;Description automatically generated">
            <a:extLst>
              <a:ext uri="{FF2B5EF4-FFF2-40B4-BE49-F238E27FC236}">
                <a16:creationId xmlns:a16="http://schemas.microsoft.com/office/drawing/2014/main" id="{5C8E4C5C-CA18-46EF-A9FA-2A3A6585FB2A}"/>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646111" y="2341633"/>
            <a:ext cx="10582328" cy="4334469"/>
          </a:xfrm>
          <a:prstGeom prst="rect">
            <a:avLst/>
          </a:prstGeom>
        </p:spPr>
      </p:pic>
    </p:spTree>
    <p:extLst>
      <p:ext uri="{BB962C8B-B14F-4D97-AF65-F5344CB8AC3E}">
        <p14:creationId xmlns:p14="http://schemas.microsoft.com/office/powerpoint/2010/main" val="20157737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F440B2-6F13-4D5D-9B19-C19E5E5B4A85}"/>
              </a:ext>
            </a:extLst>
          </p:cNvPr>
          <p:cNvSpPr>
            <a:spLocks noGrp="1"/>
          </p:cNvSpPr>
          <p:nvPr>
            <p:ph idx="1"/>
          </p:nvPr>
        </p:nvSpPr>
        <p:spPr>
          <a:xfrm>
            <a:off x="643855" y="2337279"/>
            <a:ext cx="3108057" cy="2947415"/>
          </a:xfrm>
        </p:spPr>
        <p:txBody>
          <a:bodyPr>
            <a:normAutofit/>
          </a:bodyPr>
          <a:lstStyle/>
          <a:p>
            <a:r>
              <a:rPr lang="en-US" sz="1600" dirty="0">
                <a:solidFill>
                  <a:srgbClr val="FFFFFF"/>
                </a:solidFill>
              </a:rPr>
              <a:t>Property violations are divided into two different categories</a:t>
            </a:r>
            <a:endParaRPr lang="en-IN" sz="1600" dirty="0">
              <a:solidFill>
                <a:srgbClr val="FFFFFF"/>
              </a:solidFill>
            </a:endParaRPr>
          </a:p>
          <a:p>
            <a:pPr lvl="1"/>
            <a:r>
              <a:rPr lang="en-IN" sz="1600" dirty="0">
                <a:solidFill>
                  <a:srgbClr val="FFFFFF"/>
                </a:solidFill>
              </a:rPr>
              <a:t>Nuisance Code Violations</a:t>
            </a:r>
          </a:p>
          <a:p>
            <a:pPr lvl="1"/>
            <a:r>
              <a:rPr lang="en-IN" sz="1600" dirty="0">
                <a:solidFill>
                  <a:srgbClr val="FFFFFF"/>
                </a:solidFill>
              </a:rPr>
              <a:t>Property Maintenance Violations</a:t>
            </a:r>
          </a:p>
          <a:p>
            <a:pPr marL="457200" lvl="1" indent="0">
              <a:buNone/>
            </a:pPr>
            <a:endParaRPr lang="en-IN" sz="1400" dirty="0">
              <a:solidFill>
                <a:srgbClr val="FFFFFF"/>
              </a:solidFill>
            </a:endParaRPr>
          </a:p>
        </p:txBody>
      </p:sp>
      <p:pic>
        <p:nvPicPr>
          <p:cNvPr id="5" name="Picture 4" descr="A screenshot of a computer&#10;&#10;Description automatically generated">
            <a:extLst>
              <a:ext uri="{FF2B5EF4-FFF2-40B4-BE49-F238E27FC236}">
                <a16:creationId xmlns:a16="http://schemas.microsoft.com/office/drawing/2014/main" id="{727475A7-8820-4C17-931F-8BAF492BC60A}"/>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5048451" y="2483349"/>
            <a:ext cx="6495847" cy="2500901"/>
          </a:xfrm>
          <a:prstGeom prst="rect">
            <a:avLst/>
          </a:prstGeom>
          <a:effectLst/>
        </p:spPr>
      </p:pic>
      <p:sp>
        <p:nvSpPr>
          <p:cNvPr id="2" name="Rectangle 1">
            <a:extLst>
              <a:ext uri="{FF2B5EF4-FFF2-40B4-BE49-F238E27FC236}">
                <a16:creationId xmlns:a16="http://schemas.microsoft.com/office/drawing/2014/main" id="{C869D69C-2B3A-434C-A621-A8D9A39481DA}"/>
              </a:ext>
            </a:extLst>
          </p:cNvPr>
          <p:cNvSpPr/>
          <p:nvPr/>
        </p:nvSpPr>
        <p:spPr>
          <a:xfrm>
            <a:off x="177291" y="465275"/>
            <a:ext cx="3984019" cy="646331"/>
          </a:xfrm>
          <a:prstGeom prst="rect">
            <a:avLst/>
          </a:prstGeom>
        </p:spPr>
        <p:txBody>
          <a:bodyPr wrap="square">
            <a:spAutoFit/>
          </a:bodyPr>
          <a:lstStyle/>
          <a:p>
            <a:r>
              <a:rPr lang="en-IN" dirty="0"/>
              <a:t>Types of property violation cases in KC</a:t>
            </a:r>
            <a:endParaRPr lang="en-US" dirty="0"/>
          </a:p>
        </p:txBody>
      </p:sp>
    </p:spTree>
    <p:extLst>
      <p:ext uri="{BB962C8B-B14F-4D97-AF65-F5344CB8AC3E}">
        <p14:creationId xmlns:p14="http://schemas.microsoft.com/office/powerpoint/2010/main" val="33604268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B61AD2A-DC6C-4186-9218-D7268079E094}"/>
              </a:ext>
            </a:extLst>
          </p:cNvPr>
          <p:cNvSpPr>
            <a:spLocks noGrp="1"/>
          </p:cNvSpPr>
          <p:nvPr>
            <p:ph idx="1"/>
          </p:nvPr>
        </p:nvSpPr>
        <p:spPr>
          <a:xfrm>
            <a:off x="647702" y="2142299"/>
            <a:ext cx="3108057" cy="2947415"/>
          </a:xfrm>
        </p:spPr>
        <p:txBody>
          <a:bodyPr>
            <a:normAutofit/>
          </a:bodyPr>
          <a:lstStyle/>
          <a:p>
            <a:r>
              <a:rPr lang="en-US" sz="1600" dirty="0">
                <a:solidFill>
                  <a:srgbClr val="FFFFFF"/>
                </a:solidFill>
              </a:rPr>
              <a:t>Highest number of property violation cases are recorded in the year 2014 (93,016 cases) while the least were observed In the year 2018 (35,241 cases). There was a fluctuation in the total number of property violations filed in the last decade</a:t>
            </a:r>
            <a:r>
              <a:rPr lang="en-IN" sz="1600" dirty="0">
                <a:solidFill>
                  <a:srgbClr val="FFFFFF"/>
                </a:solidFill>
              </a:rPr>
              <a:t>.</a:t>
            </a:r>
          </a:p>
          <a:p>
            <a:pPr marL="0" indent="0">
              <a:buNone/>
            </a:pPr>
            <a:endParaRPr lang="en-IN" sz="1400" dirty="0">
              <a:solidFill>
                <a:srgbClr val="FFFFFF"/>
              </a:solidFill>
            </a:endParaRPr>
          </a:p>
        </p:txBody>
      </p:sp>
      <p:pic>
        <p:nvPicPr>
          <p:cNvPr id="5" name="Picture 4" descr="A screenshot of a cell phone&#10;&#10;Description automatically generated">
            <a:extLst>
              <a:ext uri="{FF2B5EF4-FFF2-40B4-BE49-F238E27FC236}">
                <a16:creationId xmlns:a16="http://schemas.microsoft.com/office/drawing/2014/main" id="{E838B0E0-C5E2-49F9-BB65-2E49B93A9FBB}"/>
              </a:ext>
            </a:extLst>
          </p:cNvPr>
          <p:cNvPicPr/>
          <p:nvPr/>
        </p:nvPicPr>
        <p:blipFill>
          <a:blip r:embed="rId2">
            <a:extLst>
              <a:ext uri="{28A0092B-C50C-407E-A947-70E740481C1C}">
                <a14:useLocalDpi xmlns:a14="http://schemas.microsoft.com/office/drawing/2010/main" val="0"/>
              </a:ext>
            </a:extLst>
          </a:blip>
          <a:stretch>
            <a:fillRect/>
          </a:stretch>
        </p:blipFill>
        <p:spPr>
          <a:xfrm>
            <a:off x="5048451" y="1669963"/>
            <a:ext cx="6495847" cy="4108623"/>
          </a:xfrm>
          <a:prstGeom prst="rect">
            <a:avLst/>
          </a:prstGeom>
          <a:effectLst/>
        </p:spPr>
      </p:pic>
      <p:sp>
        <p:nvSpPr>
          <p:cNvPr id="2" name="Rectangle 1">
            <a:extLst>
              <a:ext uri="{FF2B5EF4-FFF2-40B4-BE49-F238E27FC236}">
                <a16:creationId xmlns:a16="http://schemas.microsoft.com/office/drawing/2014/main" id="{FC9C9B2D-97A2-4084-A665-CD52653CAED8}"/>
              </a:ext>
            </a:extLst>
          </p:cNvPr>
          <p:cNvSpPr/>
          <p:nvPr/>
        </p:nvSpPr>
        <p:spPr>
          <a:xfrm>
            <a:off x="0" y="571500"/>
            <a:ext cx="3818965" cy="646331"/>
          </a:xfrm>
          <a:prstGeom prst="rect">
            <a:avLst/>
          </a:prstGeom>
        </p:spPr>
        <p:txBody>
          <a:bodyPr wrap="square">
            <a:spAutoFit/>
          </a:bodyPr>
          <a:lstStyle/>
          <a:p>
            <a:r>
              <a:rPr lang="en-IN" dirty="0"/>
              <a:t>Number of cases filed from 2010 to 2019</a:t>
            </a:r>
            <a:endParaRPr lang="en-US" dirty="0"/>
          </a:p>
        </p:txBody>
      </p:sp>
    </p:spTree>
    <p:extLst>
      <p:ext uri="{BB962C8B-B14F-4D97-AF65-F5344CB8AC3E}">
        <p14:creationId xmlns:p14="http://schemas.microsoft.com/office/powerpoint/2010/main" val="13533835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6D89E4-2D81-4401-B049-35A9EBF653D2}"/>
              </a:ext>
            </a:extLst>
          </p:cNvPr>
          <p:cNvSpPr>
            <a:spLocks noGrp="1"/>
          </p:cNvSpPr>
          <p:nvPr>
            <p:ph idx="1"/>
          </p:nvPr>
        </p:nvSpPr>
        <p:spPr>
          <a:xfrm>
            <a:off x="643855" y="2127173"/>
            <a:ext cx="3108057" cy="2947415"/>
          </a:xfrm>
        </p:spPr>
        <p:txBody>
          <a:bodyPr>
            <a:normAutofit/>
          </a:bodyPr>
          <a:lstStyle/>
          <a:p>
            <a:r>
              <a:rPr lang="en-US" sz="1600" dirty="0">
                <a:solidFill>
                  <a:srgbClr val="FFFFFF"/>
                </a:solidFill>
              </a:rPr>
              <a:t>The following pie chart signifies the top 5 nuisance cases that takes place the most.</a:t>
            </a:r>
            <a:endParaRPr lang="en-IN" sz="1600" dirty="0">
              <a:solidFill>
                <a:srgbClr val="FFFFFF"/>
              </a:solidFill>
            </a:endParaRPr>
          </a:p>
          <a:p>
            <a:pPr marL="0" indent="0">
              <a:buNone/>
            </a:pPr>
            <a:endParaRPr lang="en-IN" sz="1600" dirty="0">
              <a:solidFill>
                <a:srgbClr val="FFFFFF"/>
              </a:solidFill>
            </a:endParaRPr>
          </a:p>
        </p:txBody>
      </p:sp>
      <p:pic>
        <p:nvPicPr>
          <p:cNvPr id="4" name="Picture 3">
            <a:extLst>
              <a:ext uri="{FF2B5EF4-FFF2-40B4-BE49-F238E27FC236}">
                <a16:creationId xmlns:a16="http://schemas.microsoft.com/office/drawing/2014/main" id="{DABAD0BF-018F-4CC9-B825-D7F4698F1466}"/>
              </a:ext>
            </a:extLst>
          </p:cNvPr>
          <p:cNvPicPr/>
          <p:nvPr/>
        </p:nvPicPr>
        <p:blipFill>
          <a:blip r:embed="rId2">
            <a:extLst>
              <a:ext uri="{28A0092B-C50C-407E-A947-70E740481C1C}">
                <a14:useLocalDpi xmlns:a14="http://schemas.microsoft.com/office/drawing/2010/main" val="0"/>
              </a:ext>
            </a:extLst>
          </a:blip>
          <a:stretch>
            <a:fillRect/>
          </a:stretch>
        </p:blipFill>
        <p:spPr>
          <a:xfrm>
            <a:off x="5048451" y="1945725"/>
            <a:ext cx="6495847" cy="3442799"/>
          </a:xfrm>
          <a:prstGeom prst="rect">
            <a:avLst/>
          </a:prstGeom>
          <a:effectLst/>
        </p:spPr>
      </p:pic>
      <p:sp>
        <p:nvSpPr>
          <p:cNvPr id="2" name="Rectangle 1">
            <a:extLst>
              <a:ext uri="{FF2B5EF4-FFF2-40B4-BE49-F238E27FC236}">
                <a16:creationId xmlns:a16="http://schemas.microsoft.com/office/drawing/2014/main" id="{0C591AC9-9162-4655-97A5-25D3DAEF0537}"/>
              </a:ext>
            </a:extLst>
          </p:cNvPr>
          <p:cNvSpPr/>
          <p:nvPr/>
        </p:nvSpPr>
        <p:spPr>
          <a:xfrm>
            <a:off x="-1" y="694254"/>
            <a:ext cx="4025154" cy="369332"/>
          </a:xfrm>
          <a:prstGeom prst="rect">
            <a:avLst/>
          </a:prstGeom>
        </p:spPr>
        <p:txBody>
          <a:bodyPr wrap="square">
            <a:spAutoFit/>
          </a:bodyPr>
          <a:lstStyle/>
          <a:p>
            <a:r>
              <a:rPr lang="en-IN" dirty="0"/>
              <a:t>Top 5 nuisance violation cases</a:t>
            </a:r>
            <a:endParaRPr lang="en-US" dirty="0"/>
          </a:p>
        </p:txBody>
      </p:sp>
    </p:spTree>
    <p:extLst>
      <p:ext uri="{BB962C8B-B14F-4D97-AF65-F5344CB8AC3E}">
        <p14:creationId xmlns:p14="http://schemas.microsoft.com/office/powerpoint/2010/main" val="30419572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3BFD7AF-ED1B-4E6B-81B4-34B3467A20EE}"/>
              </a:ext>
            </a:extLst>
          </p:cNvPr>
          <p:cNvSpPr>
            <a:spLocks noGrp="1"/>
          </p:cNvSpPr>
          <p:nvPr>
            <p:ph idx="1"/>
          </p:nvPr>
        </p:nvSpPr>
        <p:spPr>
          <a:xfrm>
            <a:off x="609682" y="2156865"/>
            <a:ext cx="3108057" cy="2947415"/>
          </a:xfrm>
        </p:spPr>
        <p:txBody>
          <a:bodyPr>
            <a:normAutofit/>
          </a:bodyPr>
          <a:lstStyle/>
          <a:p>
            <a:r>
              <a:rPr lang="en-US" sz="1600" dirty="0">
                <a:solidFill>
                  <a:srgbClr val="FFFFFF"/>
                </a:solidFill>
              </a:rPr>
              <a:t>The following pie chart signifies top 5 property maintenance violation cases filed</a:t>
            </a:r>
            <a:endParaRPr lang="en-IN" sz="1600" dirty="0">
              <a:solidFill>
                <a:srgbClr val="FFFFFF"/>
              </a:solidFill>
            </a:endParaRPr>
          </a:p>
          <a:p>
            <a:pPr marL="0" indent="0">
              <a:buNone/>
            </a:pPr>
            <a:endParaRPr lang="en-IN" sz="1400" dirty="0">
              <a:solidFill>
                <a:srgbClr val="FFFFFF"/>
              </a:solidFill>
            </a:endParaRPr>
          </a:p>
        </p:txBody>
      </p:sp>
      <p:pic>
        <p:nvPicPr>
          <p:cNvPr id="4" name="Picture 3" descr="A close up of a device&#10;&#10;Description automatically generated">
            <a:extLst>
              <a:ext uri="{FF2B5EF4-FFF2-40B4-BE49-F238E27FC236}">
                <a16:creationId xmlns:a16="http://schemas.microsoft.com/office/drawing/2014/main" id="{0E4E310B-136E-4AE1-BFC6-B96E204CC051}"/>
              </a:ext>
            </a:extLst>
          </p:cNvPr>
          <p:cNvPicPr/>
          <p:nvPr/>
        </p:nvPicPr>
        <p:blipFill>
          <a:blip r:embed="rId2">
            <a:extLst>
              <a:ext uri="{28A0092B-C50C-407E-A947-70E740481C1C}">
                <a14:useLocalDpi xmlns:a14="http://schemas.microsoft.com/office/drawing/2010/main" val="0"/>
              </a:ext>
            </a:extLst>
          </a:blip>
          <a:stretch>
            <a:fillRect/>
          </a:stretch>
        </p:blipFill>
        <p:spPr>
          <a:xfrm>
            <a:off x="5048451" y="1890603"/>
            <a:ext cx="6495847" cy="3686393"/>
          </a:xfrm>
          <a:prstGeom prst="rect">
            <a:avLst/>
          </a:prstGeom>
          <a:effectLst/>
        </p:spPr>
      </p:pic>
      <p:sp>
        <p:nvSpPr>
          <p:cNvPr id="2" name="Rectangle 1">
            <a:extLst>
              <a:ext uri="{FF2B5EF4-FFF2-40B4-BE49-F238E27FC236}">
                <a16:creationId xmlns:a16="http://schemas.microsoft.com/office/drawing/2014/main" id="{5DB9C0E8-0ABF-4548-A5C8-4301569AF768}"/>
              </a:ext>
            </a:extLst>
          </p:cNvPr>
          <p:cNvSpPr/>
          <p:nvPr/>
        </p:nvSpPr>
        <p:spPr>
          <a:xfrm>
            <a:off x="0" y="571500"/>
            <a:ext cx="3948109" cy="646331"/>
          </a:xfrm>
          <a:prstGeom prst="rect">
            <a:avLst/>
          </a:prstGeom>
        </p:spPr>
        <p:txBody>
          <a:bodyPr wrap="square">
            <a:spAutoFit/>
          </a:bodyPr>
          <a:lstStyle/>
          <a:p>
            <a:r>
              <a:rPr lang="en-IN" dirty="0"/>
              <a:t>Top 5 property maintenance violation cases</a:t>
            </a:r>
            <a:endParaRPr lang="en-US" dirty="0"/>
          </a:p>
        </p:txBody>
      </p:sp>
    </p:spTree>
    <p:extLst>
      <p:ext uri="{BB962C8B-B14F-4D97-AF65-F5344CB8AC3E}">
        <p14:creationId xmlns:p14="http://schemas.microsoft.com/office/powerpoint/2010/main" val="12551470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805425B-0145-497D-9A2F-9CFB6E64DC6C}"/>
              </a:ext>
            </a:extLst>
          </p:cNvPr>
          <p:cNvSpPr>
            <a:spLocks noGrp="1"/>
          </p:cNvSpPr>
          <p:nvPr>
            <p:ph idx="1"/>
          </p:nvPr>
        </p:nvSpPr>
        <p:spPr>
          <a:xfrm>
            <a:off x="615280" y="2192723"/>
            <a:ext cx="3166145" cy="4080890"/>
          </a:xfrm>
        </p:spPr>
        <p:txBody>
          <a:bodyPr>
            <a:noAutofit/>
          </a:bodyPr>
          <a:lstStyle/>
          <a:p>
            <a:r>
              <a:rPr lang="en-US" sz="1400" dirty="0">
                <a:solidFill>
                  <a:srgbClr val="FFFFFF"/>
                </a:solidFill>
              </a:rPr>
              <a:t>The following column charts depict the average number of days taken by each police district to solve violation cases and total number of cases filed at each police district. It can be observed that although the number of crimes are quite less at central (208687 cases solved in an average of  59), the average time taken by central to solve cases is high. Also Metro (340,572 cases solved In an average of 56 days) works relatively well considering the number of cases filed there.</a:t>
            </a:r>
            <a:endParaRPr lang="en-IN" sz="1400" dirty="0">
              <a:solidFill>
                <a:srgbClr val="FFFFFF"/>
              </a:solidFill>
            </a:endParaRPr>
          </a:p>
        </p:txBody>
      </p:sp>
      <p:pic>
        <p:nvPicPr>
          <p:cNvPr id="14" name="Picture 13" descr="A screenshot of a cell phone&#10;&#10;Description automatically generated">
            <a:extLst>
              <a:ext uri="{FF2B5EF4-FFF2-40B4-BE49-F238E27FC236}">
                <a16:creationId xmlns:a16="http://schemas.microsoft.com/office/drawing/2014/main" id="{9A6FCEAC-1924-4EE9-BAE0-CFE21399D141}"/>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4904929" y="2603254"/>
            <a:ext cx="6730127" cy="2483096"/>
          </a:xfrm>
          <a:prstGeom prst="rect">
            <a:avLst/>
          </a:prstGeom>
          <a:effectLst/>
        </p:spPr>
      </p:pic>
      <p:sp>
        <p:nvSpPr>
          <p:cNvPr id="2" name="Rectangle 1">
            <a:extLst>
              <a:ext uri="{FF2B5EF4-FFF2-40B4-BE49-F238E27FC236}">
                <a16:creationId xmlns:a16="http://schemas.microsoft.com/office/drawing/2014/main" id="{F3AB6209-F6A5-4F7F-B43E-47EF6B4ECD8A}"/>
              </a:ext>
            </a:extLst>
          </p:cNvPr>
          <p:cNvSpPr/>
          <p:nvPr/>
        </p:nvSpPr>
        <p:spPr>
          <a:xfrm>
            <a:off x="0" y="542364"/>
            <a:ext cx="3948109" cy="1200329"/>
          </a:xfrm>
          <a:prstGeom prst="rect">
            <a:avLst/>
          </a:prstGeom>
        </p:spPr>
        <p:txBody>
          <a:bodyPr wrap="square">
            <a:spAutoFit/>
          </a:bodyPr>
          <a:lstStyle/>
          <a:p>
            <a:r>
              <a:rPr lang="en-IN" dirty="0"/>
              <a:t>Time taken by each police district to solve cases and total number of cases filed at each police district</a:t>
            </a:r>
            <a:endParaRPr lang="en-US" dirty="0"/>
          </a:p>
        </p:txBody>
      </p:sp>
    </p:spTree>
    <p:extLst>
      <p:ext uri="{BB962C8B-B14F-4D97-AF65-F5344CB8AC3E}">
        <p14:creationId xmlns:p14="http://schemas.microsoft.com/office/powerpoint/2010/main" val="23093064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DE7F33-3E13-4C0A-BE9E-829DFD4BC512}"/>
              </a:ext>
            </a:extLst>
          </p:cNvPr>
          <p:cNvSpPr>
            <a:spLocks noGrp="1"/>
          </p:cNvSpPr>
          <p:nvPr>
            <p:ph idx="1"/>
          </p:nvPr>
        </p:nvSpPr>
        <p:spPr>
          <a:xfrm>
            <a:off x="574718" y="2254776"/>
            <a:ext cx="3104751" cy="2931307"/>
          </a:xfrm>
        </p:spPr>
        <p:txBody>
          <a:bodyPr>
            <a:normAutofit/>
          </a:bodyPr>
          <a:lstStyle/>
          <a:p>
            <a:r>
              <a:rPr lang="en-US" sz="1600" dirty="0"/>
              <a:t>Top 7 zip codes where violation cases are filed the most. It can be observed that all these zip codes lies next to each other and are next to Troost Avenue. From this, Violation cases that takes place are contagious.</a:t>
            </a:r>
            <a:endParaRPr lang="en-IN" sz="1600" dirty="0"/>
          </a:p>
          <a:p>
            <a:endParaRPr lang="en-IN" sz="1600" dirty="0"/>
          </a:p>
        </p:txBody>
      </p:sp>
      <p:pic>
        <p:nvPicPr>
          <p:cNvPr id="10" name="Picture 9" descr="A screenshot of a cell phone&#10;&#10;Description automatically generated">
            <a:extLst>
              <a:ext uri="{FF2B5EF4-FFF2-40B4-BE49-F238E27FC236}">
                <a16:creationId xmlns:a16="http://schemas.microsoft.com/office/drawing/2014/main" id="{BF9C3702-F56A-4949-A8EC-F76677D001E1}"/>
              </a:ext>
            </a:extLst>
          </p:cNvPr>
          <p:cNvPicPr/>
          <p:nvPr/>
        </p:nvPicPr>
        <p:blipFill>
          <a:blip r:embed="rId2">
            <a:extLst>
              <a:ext uri="{28A0092B-C50C-407E-A947-70E740481C1C}">
                <a14:useLocalDpi xmlns:a14="http://schemas.microsoft.com/office/drawing/2010/main" val="0"/>
              </a:ext>
            </a:extLst>
          </a:blip>
          <a:stretch>
            <a:fillRect/>
          </a:stretch>
        </p:blipFill>
        <p:spPr>
          <a:xfrm>
            <a:off x="9684978" y="2555541"/>
            <a:ext cx="2234251" cy="2259545"/>
          </a:xfrm>
          <a:prstGeom prst="rect">
            <a:avLst/>
          </a:prstGeom>
          <a:effectLst/>
        </p:spPr>
      </p:pic>
      <p:pic>
        <p:nvPicPr>
          <p:cNvPr id="4" name="Picture 3" descr="A picture containing text, map&#10;&#10;Description automatically generated">
            <a:extLst>
              <a:ext uri="{FF2B5EF4-FFF2-40B4-BE49-F238E27FC236}">
                <a16:creationId xmlns:a16="http://schemas.microsoft.com/office/drawing/2014/main" id="{4E6096DD-767D-428C-94C9-F92049A5C453}"/>
              </a:ext>
            </a:extLst>
          </p:cNvPr>
          <p:cNvPicPr/>
          <p:nvPr/>
        </p:nvPicPr>
        <p:blipFill>
          <a:blip r:embed="rId3">
            <a:extLst>
              <a:ext uri="{28A0092B-C50C-407E-A947-70E740481C1C}">
                <a14:useLocalDpi xmlns:a14="http://schemas.microsoft.com/office/drawing/2010/main" val="0"/>
              </a:ext>
            </a:extLst>
          </a:blip>
          <a:stretch>
            <a:fillRect/>
          </a:stretch>
        </p:blipFill>
        <p:spPr>
          <a:xfrm>
            <a:off x="4702809" y="2280069"/>
            <a:ext cx="4728018" cy="2859143"/>
          </a:xfrm>
          <a:prstGeom prst="rect">
            <a:avLst/>
          </a:prstGeom>
          <a:effectLst/>
        </p:spPr>
      </p:pic>
      <p:sp>
        <p:nvSpPr>
          <p:cNvPr id="2" name="Rectangle 1">
            <a:extLst>
              <a:ext uri="{FF2B5EF4-FFF2-40B4-BE49-F238E27FC236}">
                <a16:creationId xmlns:a16="http://schemas.microsoft.com/office/drawing/2014/main" id="{AE244DD8-B92B-45CC-AA30-606110B6BF90}"/>
              </a:ext>
            </a:extLst>
          </p:cNvPr>
          <p:cNvSpPr/>
          <p:nvPr/>
        </p:nvSpPr>
        <p:spPr>
          <a:xfrm>
            <a:off x="240044" y="770702"/>
            <a:ext cx="3803038" cy="646331"/>
          </a:xfrm>
          <a:prstGeom prst="rect">
            <a:avLst/>
          </a:prstGeom>
        </p:spPr>
        <p:txBody>
          <a:bodyPr wrap="square">
            <a:spAutoFit/>
          </a:bodyPr>
          <a:lstStyle/>
          <a:p>
            <a:r>
              <a:rPr lang="en-IN" dirty="0"/>
              <a:t>Top 5 zip codes where property violations filed the most</a:t>
            </a:r>
            <a:endParaRPr lang="en-US" dirty="0"/>
          </a:p>
        </p:txBody>
      </p:sp>
    </p:spTree>
    <p:extLst>
      <p:ext uri="{BB962C8B-B14F-4D97-AF65-F5344CB8AC3E}">
        <p14:creationId xmlns:p14="http://schemas.microsoft.com/office/powerpoint/2010/main" val="26134501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3403FE-B71B-4115-8904-F86D8ED5EBB7}"/>
              </a:ext>
            </a:extLst>
          </p:cNvPr>
          <p:cNvSpPr>
            <a:spLocks noGrp="1"/>
          </p:cNvSpPr>
          <p:nvPr>
            <p:ph type="title"/>
          </p:nvPr>
        </p:nvSpPr>
        <p:spPr>
          <a:xfrm>
            <a:off x="645130" y="452718"/>
            <a:ext cx="9404723" cy="1400530"/>
          </a:xfrm>
        </p:spPr>
        <p:txBody>
          <a:bodyPr/>
          <a:lstStyle/>
          <a:p>
            <a:r>
              <a:rPr lang="en-IN" dirty="0"/>
              <a:t>DEMOGRAPHICS OF PROPERTY CRIME DATA ANALYSIS</a:t>
            </a:r>
          </a:p>
        </p:txBody>
      </p:sp>
      <p:sp>
        <p:nvSpPr>
          <p:cNvPr id="3" name="Content Placeholder 2">
            <a:extLst>
              <a:ext uri="{FF2B5EF4-FFF2-40B4-BE49-F238E27FC236}">
                <a16:creationId xmlns:a16="http://schemas.microsoft.com/office/drawing/2014/main" id="{4B7376CB-CC18-41C9-BD6B-AD3495AC0FDB}"/>
              </a:ext>
            </a:extLst>
          </p:cNvPr>
          <p:cNvSpPr>
            <a:spLocks noGrp="1"/>
          </p:cNvSpPr>
          <p:nvPr>
            <p:ph idx="1"/>
          </p:nvPr>
        </p:nvSpPr>
        <p:spPr>
          <a:xfrm>
            <a:off x="1103312" y="2052918"/>
            <a:ext cx="8946541" cy="4195481"/>
          </a:xfrm>
        </p:spPr>
        <p:txBody>
          <a:bodyPr/>
          <a:lstStyle/>
          <a:p>
            <a:r>
              <a:rPr lang="en-US" dirty="0"/>
              <a:t>The following screenshots depicts the demographics associated with property crimes </a:t>
            </a:r>
            <a:endParaRPr lang="en-IN" dirty="0"/>
          </a:p>
          <a:p>
            <a:r>
              <a:rPr lang="en-US" dirty="0"/>
              <a:t>Property crimes we considered includes</a:t>
            </a:r>
            <a:endParaRPr lang="en-IN" dirty="0"/>
          </a:p>
          <a:p>
            <a:pPr lvl="1"/>
            <a:r>
              <a:rPr lang="en-IN" dirty="0"/>
              <a:t>Property Damage</a:t>
            </a:r>
          </a:p>
          <a:p>
            <a:pPr lvl="1"/>
            <a:r>
              <a:rPr lang="en-IN" dirty="0"/>
              <a:t>Robbery</a:t>
            </a:r>
          </a:p>
          <a:p>
            <a:pPr lvl="1"/>
            <a:r>
              <a:rPr lang="en-IN" dirty="0"/>
              <a:t>Burglary in Residence</a:t>
            </a:r>
          </a:p>
          <a:p>
            <a:pPr lvl="1"/>
            <a:r>
              <a:rPr lang="en-IN" dirty="0"/>
              <a:t>Armed Robbery</a:t>
            </a:r>
          </a:p>
          <a:p>
            <a:pPr lvl="1"/>
            <a:r>
              <a:rPr lang="en-IN" dirty="0"/>
              <a:t>Trespassing</a:t>
            </a:r>
          </a:p>
          <a:p>
            <a:pPr lvl="1"/>
            <a:endParaRPr lang="en-IN" dirty="0"/>
          </a:p>
        </p:txBody>
      </p:sp>
    </p:spTree>
    <p:extLst>
      <p:ext uri="{BB962C8B-B14F-4D97-AF65-F5344CB8AC3E}">
        <p14:creationId xmlns:p14="http://schemas.microsoft.com/office/powerpoint/2010/main" val="35077808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D53DDDB-835E-45C0-8FE9-14B5EF2D8742}"/>
              </a:ext>
            </a:extLst>
          </p:cNvPr>
          <p:cNvSpPr>
            <a:spLocks noGrp="1"/>
          </p:cNvSpPr>
          <p:nvPr>
            <p:ph idx="1"/>
          </p:nvPr>
        </p:nvSpPr>
        <p:spPr>
          <a:xfrm>
            <a:off x="635354" y="3162032"/>
            <a:ext cx="3108057" cy="2947415"/>
          </a:xfrm>
        </p:spPr>
        <p:txBody>
          <a:bodyPr>
            <a:normAutofit/>
          </a:bodyPr>
          <a:lstStyle/>
          <a:p>
            <a:r>
              <a:rPr lang="en-US" sz="1400" dirty="0">
                <a:solidFill>
                  <a:srgbClr val="FFFFFF"/>
                </a:solidFill>
              </a:rPr>
              <a:t>Nearly a decade of data analyzed says that the average difference between Male and Females who committed crimes is quite less (Around 2000) each year</a:t>
            </a:r>
          </a:p>
          <a:p>
            <a:endParaRPr lang="en-IN" sz="1400" dirty="0">
              <a:solidFill>
                <a:srgbClr val="FFFFFF"/>
              </a:solidFill>
            </a:endParaRPr>
          </a:p>
        </p:txBody>
      </p:sp>
      <p:pic>
        <p:nvPicPr>
          <p:cNvPr id="5" name="Picture 4" descr="A screenshot of a cell phone&#10;&#10;Description automatically generated">
            <a:extLst>
              <a:ext uri="{FF2B5EF4-FFF2-40B4-BE49-F238E27FC236}">
                <a16:creationId xmlns:a16="http://schemas.microsoft.com/office/drawing/2014/main" id="{02FE1C5D-10C0-44AA-AE96-BE8129ACB178}"/>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4916980" y="2306586"/>
            <a:ext cx="6955290" cy="2821223"/>
          </a:xfrm>
          <a:prstGeom prst="rect">
            <a:avLst/>
          </a:prstGeom>
          <a:effectLst/>
        </p:spPr>
      </p:pic>
      <p:sp>
        <p:nvSpPr>
          <p:cNvPr id="2" name="Rectangle 1">
            <a:extLst>
              <a:ext uri="{FF2B5EF4-FFF2-40B4-BE49-F238E27FC236}">
                <a16:creationId xmlns:a16="http://schemas.microsoft.com/office/drawing/2014/main" id="{DF4FA942-5EF6-4FC9-BA30-74009DDC270D}"/>
              </a:ext>
            </a:extLst>
          </p:cNvPr>
          <p:cNvSpPr/>
          <p:nvPr/>
        </p:nvSpPr>
        <p:spPr>
          <a:xfrm>
            <a:off x="469069" y="624967"/>
            <a:ext cx="3692241" cy="646331"/>
          </a:xfrm>
          <a:prstGeom prst="rect">
            <a:avLst/>
          </a:prstGeom>
        </p:spPr>
        <p:txBody>
          <a:bodyPr wrap="square">
            <a:spAutoFit/>
          </a:bodyPr>
          <a:lstStyle/>
          <a:p>
            <a:r>
              <a:rPr lang="en-IN" dirty="0"/>
              <a:t>Involvement in crimes based on gender (Arrestees)</a:t>
            </a:r>
            <a:endParaRPr lang="en-US" dirty="0"/>
          </a:p>
        </p:txBody>
      </p:sp>
    </p:spTree>
    <p:extLst>
      <p:ext uri="{BB962C8B-B14F-4D97-AF65-F5344CB8AC3E}">
        <p14:creationId xmlns:p14="http://schemas.microsoft.com/office/powerpoint/2010/main" val="4935908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5891634-4C7C-4CA1-A1E3-6C600663A1EC}"/>
              </a:ext>
            </a:extLst>
          </p:cNvPr>
          <p:cNvSpPr>
            <a:spLocks noGrp="1"/>
          </p:cNvSpPr>
          <p:nvPr>
            <p:ph idx="1"/>
          </p:nvPr>
        </p:nvSpPr>
        <p:spPr>
          <a:xfrm>
            <a:off x="643855" y="2839297"/>
            <a:ext cx="3108057" cy="2947415"/>
          </a:xfrm>
        </p:spPr>
        <p:txBody>
          <a:bodyPr>
            <a:normAutofit/>
          </a:bodyPr>
          <a:lstStyle/>
          <a:p>
            <a:r>
              <a:rPr lang="en-US" sz="1400" dirty="0">
                <a:solidFill>
                  <a:srgbClr val="FFFFFF"/>
                </a:solidFill>
              </a:rPr>
              <a:t>Males dominates the most in all arrested, suspected and victim's category. While, unidentified category is also significant. Female category is almost under the same  range (Approx 50000) in all these categories.</a:t>
            </a:r>
            <a:endParaRPr lang="en-IN" sz="1400" dirty="0">
              <a:solidFill>
                <a:srgbClr val="FFFFFF"/>
              </a:solidFill>
            </a:endParaRPr>
          </a:p>
          <a:p>
            <a:pPr marL="0" indent="0">
              <a:buNone/>
            </a:pPr>
            <a:endParaRPr lang="en-IN" sz="1400" dirty="0">
              <a:solidFill>
                <a:srgbClr val="FFFFFF"/>
              </a:solidFill>
            </a:endParaRPr>
          </a:p>
        </p:txBody>
      </p:sp>
      <p:pic>
        <p:nvPicPr>
          <p:cNvPr id="4" name="Picture 3" descr="A picture containing screenshot&#10;&#10;Description automatically generated">
            <a:extLst>
              <a:ext uri="{FF2B5EF4-FFF2-40B4-BE49-F238E27FC236}">
                <a16:creationId xmlns:a16="http://schemas.microsoft.com/office/drawing/2014/main" id="{B00CF139-2073-4052-800B-B0B79B92EF05}"/>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4916980" y="2575311"/>
            <a:ext cx="6924474" cy="2410625"/>
          </a:xfrm>
          <a:prstGeom prst="rect">
            <a:avLst/>
          </a:prstGeom>
          <a:effectLst/>
        </p:spPr>
      </p:pic>
      <p:sp>
        <p:nvSpPr>
          <p:cNvPr id="2" name="Rectangle 1">
            <a:extLst>
              <a:ext uri="{FF2B5EF4-FFF2-40B4-BE49-F238E27FC236}">
                <a16:creationId xmlns:a16="http://schemas.microsoft.com/office/drawing/2014/main" id="{4207A884-59C8-4050-95AD-0BFAB8839F0B}"/>
              </a:ext>
            </a:extLst>
          </p:cNvPr>
          <p:cNvSpPr/>
          <p:nvPr/>
        </p:nvSpPr>
        <p:spPr>
          <a:xfrm>
            <a:off x="195221" y="456310"/>
            <a:ext cx="3752888" cy="923330"/>
          </a:xfrm>
          <a:prstGeom prst="rect">
            <a:avLst/>
          </a:prstGeom>
        </p:spPr>
        <p:txBody>
          <a:bodyPr wrap="square">
            <a:spAutoFit/>
          </a:bodyPr>
          <a:lstStyle/>
          <a:p>
            <a:r>
              <a:rPr lang="en-IN" dirty="0"/>
              <a:t>Involvement in crimes based on gender (Arrested, Suspected, Victims)</a:t>
            </a:r>
            <a:endParaRPr lang="en-US" dirty="0"/>
          </a:p>
        </p:txBody>
      </p:sp>
    </p:spTree>
    <p:extLst>
      <p:ext uri="{BB962C8B-B14F-4D97-AF65-F5344CB8AC3E}">
        <p14:creationId xmlns:p14="http://schemas.microsoft.com/office/powerpoint/2010/main" val="38158953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6111" y="452718"/>
            <a:ext cx="9404723" cy="763434"/>
          </a:xfrm>
        </p:spPr>
        <p:txBody>
          <a:bodyPr/>
          <a:lstStyle/>
          <a:p>
            <a:r>
              <a:rPr lang="en-US" dirty="0"/>
              <a:t>Content</a:t>
            </a:r>
          </a:p>
        </p:txBody>
      </p:sp>
      <p:sp>
        <p:nvSpPr>
          <p:cNvPr id="3" name="Content Placeholder 2"/>
          <p:cNvSpPr>
            <a:spLocks noGrp="1"/>
          </p:cNvSpPr>
          <p:nvPr>
            <p:ph idx="1"/>
          </p:nvPr>
        </p:nvSpPr>
        <p:spPr>
          <a:xfrm>
            <a:off x="646111" y="2052918"/>
            <a:ext cx="9403743" cy="4195481"/>
          </a:xfrm>
        </p:spPr>
        <p:txBody>
          <a:bodyPr/>
          <a:lstStyle/>
          <a:p>
            <a:r>
              <a:rPr lang="en-US" dirty="0"/>
              <a:t>Introduction</a:t>
            </a:r>
          </a:p>
          <a:p>
            <a:r>
              <a:rPr lang="en-US" dirty="0"/>
              <a:t>Motivation</a:t>
            </a:r>
          </a:p>
          <a:p>
            <a:r>
              <a:rPr lang="en-US" dirty="0"/>
              <a:t>Platform/Tools/Languages involved</a:t>
            </a:r>
          </a:p>
          <a:p>
            <a:r>
              <a:rPr lang="en-US" dirty="0"/>
              <a:t>Work Done So Far</a:t>
            </a:r>
          </a:p>
          <a:p>
            <a:r>
              <a:rPr lang="en-US" dirty="0"/>
              <a:t>Future Work In Increment-2</a:t>
            </a:r>
          </a:p>
          <a:p>
            <a:pPr marL="0" indent="0">
              <a:buNone/>
            </a:pPr>
            <a:br>
              <a:rPr lang="en-US" dirty="0"/>
            </a:br>
            <a:endParaRPr lang="en-US" dirty="0"/>
          </a:p>
        </p:txBody>
      </p:sp>
    </p:spTree>
    <p:extLst>
      <p:ext uri="{BB962C8B-B14F-4D97-AF65-F5344CB8AC3E}">
        <p14:creationId xmlns:p14="http://schemas.microsoft.com/office/powerpoint/2010/main" val="17750338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74CAF9E-6750-4283-AF0C-57C81CF0036B}"/>
              </a:ext>
            </a:extLst>
          </p:cNvPr>
          <p:cNvSpPr>
            <a:spLocks noGrp="1"/>
          </p:cNvSpPr>
          <p:nvPr>
            <p:ph idx="1"/>
          </p:nvPr>
        </p:nvSpPr>
        <p:spPr>
          <a:xfrm>
            <a:off x="643855" y="2417962"/>
            <a:ext cx="3108057" cy="2947415"/>
          </a:xfrm>
        </p:spPr>
        <p:txBody>
          <a:bodyPr>
            <a:normAutofit/>
          </a:bodyPr>
          <a:lstStyle/>
          <a:p>
            <a:r>
              <a:rPr lang="en-US" sz="1400" dirty="0">
                <a:solidFill>
                  <a:srgbClr val="FFFFFF"/>
                </a:solidFill>
              </a:rPr>
              <a:t>Involvement of Unknown race, Blacks and Whites top the most while Native Indians involvement in property crimes in negligible over the years. A slight decrease in Black arrestees in property crimes over the last decade can be observed.</a:t>
            </a:r>
          </a:p>
          <a:p>
            <a:pPr marL="0" indent="0">
              <a:buNone/>
            </a:pPr>
            <a:endParaRPr lang="en-IN" sz="1400" dirty="0">
              <a:solidFill>
                <a:srgbClr val="FFFFFF"/>
              </a:solidFill>
            </a:endParaRPr>
          </a:p>
        </p:txBody>
      </p:sp>
      <p:pic>
        <p:nvPicPr>
          <p:cNvPr id="4" name="Picture 3" descr="A close up of a map&#10;&#10;Description automatically generated">
            <a:extLst>
              <a:ext uri="{FF2B5EF4-FFF2-40B4-BE49-F238E27FC236}">
                <a16:creationId xmlns:a16="http://schemas.microsoft.com/office/drawing/2014/main" id="{AA11CB70-B10F-4DE1-B19F-F8AFA779C06B}"/>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4916129" y="2527686"/>
            <a:ext cx="6867324" cy="2505875"/>
          </a:xfrm>
          <a:prstGeom prst="rect">
            <a:avLst/>
          </a:prstGeom>
          <a:effectLst/>
        </p:spPr>
      </p:pic>
      <p:sp>
        <p:nvSpPr>
          <p:cNvPr id="2" name="Rectangle 1">
            <a:extLst>
              <a:ext uri="{FF2B5EF4-FFF2-40B4-BE49-F238E27FC236}">
                <a16:creationId xmlns:a16="http://schemas.microsoft.com/office/drawing/2014/main" id="{8B143B18-B2D0-46B6-AD36-BD26CF722922}"/>
              </a:ext>
            </a:extLst>
          </p:cNvPr>
          <p:cNvSpPr/>
          <p:nvPr/>
        </p:nvSpPr>
        <p:spPr>
          <a:xfrm>
            <a:off x="204185" y="571500"/>
            <a:ext cx="3435486" cy="646331"/>
          </a:xfrm>
          <a:prstGeom prst="rect">
            <a:avLst/>
          </a:prstGeom>
        </p:spPr>
        <p:txBody>
          <a:bodyPr wrap="square">
            <a:spAutoFit/>
          </a:bodyPr>
          <a:lstStyle/>
          <a:p>
            <a:r>
              <a:rPr lang="en-IN" dirty="0"/>
              <a:t>Involvement in crimes based on race (Arrested data)</a:t>
            </a:r>
            <a:endParaRPr lang="en-US" dirty="0"/>
          </a:p>
        </p:txBody>
      </p:sp>
    </p:spTree>
    <p:extLst>
      <p:ext uri="{BB962C8B-B14F-4D97-AF65-F5344CB8AC3E}">
        <p14:creationId xmlns:p14="http://schemas.microsoft.com/office/powerpoint/2010/main" val="30056501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58CFB56-33BC-473A-85F7-E9DCA9BB3D48}"/>
              </a:ext>
            </a:extLst>
          </p:cNvPr>
          <p:cNvSpPr>
            <a:spLocks noGrp="1"/>
          </p:cNvSpPr>
          <p:nvPr>
            <p:ph idx="1"/>
          </p:nvPr>
        </p:nvSpPr>
        <p:spPr>
          <a:xfrm>
            <a:off x="643855" y="2149023"/>
            <a:ext cx="3108057" cy="2947415"/>
          </a:xfrm>
        </p:spPr>
        <p:txBody>
          <a:bodyPr>
            <a:normAutofit/>
          </a:bodyPr>
          <a:lstStyle/>
          <a:p>
            <a:r>
              <a:rPr lang="en-US" sz="1400" dirty="0">
                <a:solidFill>
                  <a:srgbClr val="FFFFFF"/>
                </a:solidFill>
              </a:rPr>
              <a:t>Unknown category tops the most in all three categories (arrested, suspected and victims) followed by Black category. Opposing conventional opinions, Black victims are high compared to white and other races.</a:t>
            </a:r>
            <a:endParaRPr lang="en-IN" sz="1400" dirty="0">
              <a:solidFill>
                <a:srgbClr val="FFFFFF"/>
              </a:solidFill>
            </a:endParaRPr>
          </a:p>
          <a:p>
            <a:pPr marL="0" indent="0">
              <a:buNone/>
            </a:pPr>
            <a:endParaRPr lang="en-IN" sz="1400" dirty="0">
              <a:solidFill>
                <a:srgbClr val="FFFFFF"/>
              </a:solidFill>
            </a:endParaRPr>
          </a:p>
        </p:txBody>
      </p:sp>
      <p:pic>
        <p:nvPicPr>
          <p:cNvPr id="4" name="Picture 3" descr="A screenshot of a cell phone&#10;&#10;Description automatically generated">
            <a:extLst>
              <a:ext uri="{FF2B5EF4-FFF2-40B4-BE49-F238E27FC236}">
                <a16:creationId xmlns:a16="http://schemas.microsoft.com/office/drawing/2014/main" id="{6B57D258-A85B-4198-9BF1-D152A55F4D0F}"/>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4916980" y="2612397"/>
            <a:ext cx="6886374" cy="2417651"/>
          </a:xfrm>
          <a:prstGeom prst="rect">
            <a:avLst/>
          </a:prstGeom>
          <a:effectLst/>
        </p:spPr>
      </p:pic>
      <p:sp>
        <p:nvSpPr>
          <p:cNvPr id="2" name="Rectangle 1">
            <a:extLst>
              <a:ext uri="{FF2B5EF4-FFF2-40B4-BE49-F238E27FC236}">
                <a16:creationId xmlns:a16="http://schemas.microsoft.com/office/drawing/2014/main" id="{68699C66-6A38-4CA5-A6EC-F51E809CAF8D}"/>
              </a:ext>
            </a:extLst>
          </p:cNvPr>
          <p:cNvSpPr/>
          <p:nvPr/>
        </p:nvSpPr>
        <p:spPr>
          <a:xfrm>
            <a:off x="0" y="520514"/>
            <a:ext cx="3948109" cy="923330"/>
          </a:xfrm>
          <a:prstGeom prst="rect">
            <a:avLst/>
          </a:prstGeom>
        </p:spPr>
        <p:txBody>
          <a:bodyPr wrap="square">
            <a:spAutoFit/>
          </a:bodyPr>
          <a:lstStyle/>
          <a:p>
            <a:r>
              <a:rPr lang="en-IN" dirty="0"/>
              <a:t>Involvement in crimes based on race (Arrested, suspected and victims)</a:t>
            </a:r>
            <a:endParaRPr lang="en-US" dirty="0"/>
          </a:p>
        </p:txBody>
      </p:sp>
    </p:spTree>
    <p:extLst>
      <p:ext uri="{BB962C8B-B14F-4D97-AF65-F5344CB8AC3E}">
        <p14:creationId xmlns:p14="http://schemas.microsoft.com/office/powerpoint/2010/main" val="12108421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3C4FED7-D940-44B4-AF9F-840D99BA0D3C}"/>
              </a:ext>
            </a:extLst>
          </p:cNvPr>
          <p:cNvSpPr>
            <a:spLocks noGrp="1"/>
          </p:cNvSpPr>
          <p:nvPr>
            <p:ph idx="1"/>
          </p:nvPr>
        </p:nvSpPr>
        <p:spPr>
          <a:xfrm>
            <a:off x="643855" y="2686898"/>
            <a:ext cx="3108057" cy="2947415"/>
          </a:xfrm>
        </p:spPr>
        <p:txBody>
          <a:bodyPr>
            <a:normAutofit/>
          </a:bodyPr>
          <a:lstStyle/>
          <a:p>
            <a:r>
              <a:rPr lang="en-US" sz="1400" dirty="0">
                <a:solidFill>
                  <a:srgbClr val="FFFFFF"/>
                </a:solidFill>
              </a:rPr>
              <a:t>Firearm usage in armed robbery is depicted in the below bar chart. 2010 is the year with highest number of property crime cases with firearms involved. Cases filed were 3602. Since then there was a decrease for four years and again an increase in the last four years.</a:t>
            </a:r>
            <a:endParaRPr lang="en-IN" sz="1400" dirty="0">
              <a:solidFill>
                <a:srgbClr val="FFFFFF"/>
              </a:solidFill>
            </a:endParaRPr>
          </a:p>
          <a:p>
            <a:pPr marL="0" indent="0">
              <a:buNone/>
            </a:pPr>
            <a:endParaRPr lang="en-IN" sz="1400" dirty="0">
              <a:solidFill>
                <a:srgbClr val="FFFFFF"/>
              </a:solidFill>
            </a:endParaRPr>
          </a:p>
        </p:txBody>
      </p:sp>
      <p:pic>
        <p:nvPicPr>
          <p:cNvPr id="4" name="Picture 3" descr="A screenshot of a cell phone&#10;&#10;Description automatically generated">
            <a:extLst>
              <a:ext uri="{FF2B5EF4-FFF2-40B4-BE49-F238E27FC236}">
                <a16:creationId xmlns:a16="http://schemas.microsoft.com/office/drawing/2014/main" id="{224A8A2B-9E48-417D-A110-76E88732F520}"/>
              </a:ext>
            </a:extLst>
          </p:cNvPr>
          <p:cNvPicPr/>
          <p:nvPr/>
        </p:nvPicPr>
        <p:blipFill>
          <a:blip r:embed="rId2">
            <a:extLst>
              <a:ext uri="{28A0092B-C50C-407E-A947-70E740481C1C}">
                <a14:useLocalDpi xmlns:a14="http://schemas.microsoft.com/office/drawing/2010/main" val="0"/>
              </a:ext>
            </a:extLst>
          </a:blip>
          <a:stretch>
            <a:fillRect/>
          </a:stretch>
        </p:blipFill>
        <p:spPr>
          <a:xfrm>
            <a:off x="4916980" y="1798163"/>
            <a:ext cx="6848274" cy="3888262"/>
          </a:xfrm>
          <a:prstGeom prst="rect">
            <a:avLst/>
          </a:prstGeom>
          <a:effectLst/>
        </p:spPr>
      </p:pic>
      <p:sp>
        <p:nvSpPr>
          <p:cNvPr id="2" name="Rectangle 1">
            <a:extLst>
              <a:ext uri="{FF2B5EF4-FFF2-40B4-BE49-F238E27FC236}">
                <a16:creationId xmlns:a16="http://schemas.microsoft.com/office/drawing/2014/main" id="{AD1696F8-A1DE-4D43-8596-5F2125D9AC52}"/>
              </a:ext>
            </a:extLst>
          </p:cNvPr>
          <p:cNvSpPr/>
          <p:nvPr/>
        </p:nvSpPr>
        <p:spPr>
          <a:xfrm>
            <a:off x="78680" y="789451"/>
            <a:ext cx="3560991" cy="646331"/>
          </a:xfrm>
          <a:prstGeom prst="rect">
            <a:avLst/>
          </a:prstGeom>
        </p:spPr>
        <p:txBody>
          <a:bodyPr wrap="square">
            <a:spAutoFit/>
          </a:bodyPr>
          <a:lstStyle/>
          <a:p>
            <a:r>
              <a:rPr lang="en-IN" dirty="0"/>
              <a:t>Firearm usage in property crimes</a:t>
            </a:r>
            <a:endParaRPr lang="en-US" dirty="0"/>
          </a:p>
        </p:txBody>
      </p:sp>
    </p:spTree>
    <p:extLst>
      <p:ext uri="{BB962C8B-B14F-4D97-AF65-F5344CB8AC3E}">
        <p14:creationId xmlns:p14="http://schemas.microsoft.com/office/powerpoint/2010/main" val="26185414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3C4FED7-D940-44B4-AF9F-840D99BA0D3C}"/>
              </a:ext>
            </a:extLst>
          </p:cNvPr>
          <p:cNvSpPr>
            <a:spLocks noGrp="1"/>
          </p:cNvSpPr>
          <p:nvPr>
            <p:ph idx="1"/>
          </p:nvPr>
        </p:nvSpPr>
        <p:spPr>
          <a:xfrm>
            <a:off x="643855" y="2686898"/>
            <a:ext cx="3108057" cy="2947415"/>
          </a:xfrm>
        </p:spPr>
        <p:txBody>
          <a:bodyPr>
            <a:normAutofit/>
          </a:bodyPr>
          <a:lstStyle/>
          <a:p>
            <a:r>
              <a:rPr lang="en-IN" sz="1400" dirty="0">
                <a:solidFill>
                  <a:srgbClr val="FFFFFF"/>
                </a:solidFill>
              </a:rPr>
              <a:t>It has been observed that all the places(zip codes) where property violations occur the most, the house values of most of these localities lies below the median value of the house worth of Kansas city.</a:t>
            </a:r>
          </a:p>
          <a:p>
            <a:endParaRPr lang="en-IN" sz="1400" dirty="0">
              <a:solidFill>
                <a:srgbClr val="FFFFFF"/>
              </a:solidFill>
            </a:endParaRPr>
          </a:p>
          <a:p>
            <a:pPr marL="0" indent="0">
              <a:buNone/>
            </a:pPr>
            <a:endParaRPr lang="en-IN" sz="1400" dirty="0">
              <a:solidFill>
                <a:srgbClr val="FFFFFF"/>
              </a:solidFill>
            </a:endParaRPr>
          </a:p>
        </p:txBody>
      </p:sp>
      <p:sp>
        <p:nvSpPr>
          <p:cNvPr id="2" name="Rectangle 1">
            <a:extLst>
              <a:ext uri="{FF2B5EF4-FFF2-40B4-BE49-F238E27FC236}">
                <a16:creationId xmlns:a16="http://schemas.microsoft.com/office/drawing/2014/main" id="{AD1696F8-A1DE-4D43-8596-5F2125D9AC52}"/>
              </a:ext>
            </a:extLst>
          </p:cNvPr>
          <p:cNvSpPr/>
          <p:nvPr/>
        </p:nvSpPr>
        <p:spPr>
          <a:xfrm>
            <a:off x="78680" y="854355"/>
            <a:ext cx="3560991" cy="369332"/>
          </a:xfrm>
          <a:prstGeom prst="rect">
            <a:avLst/>
          </a:prstGeom>
        </p:spPr>
        <p:txBody>
          <a:bodyPr wrap="square">
            <a:spAutoFit/>
          </a:bodyPr>
          <a:lstStyle/>
          <a:p>
            <a:r>
              <a:rPr lang="en-IN" dirty="0"/>
              <a:t>Housing Characteristics</a:t>
            </a:r>
            <a:endParaRPr lang="en-US" dirty="0"/>
          </a:p>
        </p:txBody>
      </p:sp>
      <p:pic>
        <p:nvPicPr>
          <p:cNvPr id="6" name="Picture 5" descr="A screenshot of a cell phone&#10;&#10;Description automatically generated">
            <a:extLst>
              <a:ext uri="{FF2B5EF4-FFF2-40B4-BE49-F238E27FC236}">
                <a16:creationId xmlns:a16="http://schemas.microsoft.com/office/drawing/2014/main" id="{1A042C10-B3D1-4983-8928-5F359AF2E4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95912" y="1573331"/>
            <a:ext cx="6919560" cy="4587638"/>
          </a:xfrm>
          <a:prstGeom prst="rect">
            <a:avLst/>
          </a:prstGeom>
        </p:spPr>
      </p:pic>
    </p:spTree>
    <p:extLst>
      <p:ext uri="{BB962C8B-B14F-4D97-AF65-F5344CB8AC3E}">
        <p14:creationId xmlns:p14="http://schemas.microsoft.com/office/powerpoint/2010/main" val="13438587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3C4FED7-D940-44B4-AF9F-840D99BA0D3C}"/>
              </a:ext>
            </a:extLst>
          </p:cNvPr>
          <p:cNvSpPr>
            <a:spLocks noGrp="1"/>
          </p:cNvSpPr>
          <p:nvPr>
            <p:ph idx="1"/>
          </p:nvPr>
        </p:nvSpPr>
        <p:spPr>
          <a:xfrm>
            <a:off x="643855" y="2686898"/>
            <a:ext cx="3108057" cy="2947415"/>
          </a:xfrm>
        </p:spPr>
        <p:txBody>
          <a:bodyPr>
            <a:normAutofit/>
          </a:bodyPr>
          <a:lstStyle/>
          <a:p>
            <a:r>
              <a:rPr lang="en-IN" sz="1400" dirty="0">
                <a:solidFill>
                  <a:srgbClr val="FFFFFF"/>
                </a:solidFill>
              </a:rPr>
              <a:t>It has been observed that all the places(zip codes) where property violations occur the most, the house values of most of these localities lies below the median value of the house worth of Kansas city($149,600).</a:t>
            </a:r>
          </a:p>
          <a:p>
            <a:endParaRPr lang="en-IN" sz="1400" dirty="0">
              <a:solidFill>
                <a:srgbClr val="FFFFFF"/>
              </a:solidFill>
            </a:endParaRPr>
          </a:p>
          <a:p>
            <a:pPr marL="0" indent="0">
              <a:buNone/>
            </a:pPr>
            <a:endParaRPr lang="en-IN" sz="1400" dirty="0">
              <a:solidFill>
                <a:srgbClr val="FFFFFF"/>
              </a:solidFill>
            </a:endParaRPr>
          </a:p>
        </p:txBody>
      </p:sp>
      <p:sp>
        <p:nvSpPr>
          <p:cNvPr id="2" name="Rectangle 1">
            <a:extLst>
              <a:ext uri="{FF2B5EF4-FFF2-40B4-BE49-F238E27FC236}">
                <a16:creationId xmlns:a16="http://schemas.microsoft.com/office/drawing/2014/main" id="{AD1696F8-A1DE-4D43-8596-5F2125D9AC52}"/>
              </a:ext>
            </a:extLst>
          </p:cNvPr>
          <p:cNvSpPr/>
          <p:nvPr/>
        </p:nvSpPr>
        <p:spPr>
          <a:xfrm>
            <a:off x="78680" y="789451"/>
            <a:ext cx="3560991" cy="369332"/>
          </a:xfrm>
          <a:prstGeom prst="rect">
            <a:avLst/>
          </a:prstGeom>
        </p:spPr>
        <p:txBody>
          <a:bodyPr wrap="square">
            <a:spAutoFit/>
          </a:bodyPr>
          <a:lstStyle/>
          <a:p>
            <a:r>
              <a:rPr lang="en-IN" dirty="0"/>
              <a:t>Housing Characteristics</a:t>
            </a:r>
            <a:endParaRPr lang="en-US" dirty="0"/>
          </a:p>
        </p:txBody>
      </p:sp>
      <p:pic>
        <p:nvPicPr>
          <p:cNvPr id="5" name="Picture 4" descr="A screenshot of a cell phone&#10;&#10;Description automatically generated">
            <a:extLst>
              <a:ext uri="{FF2B5EF4-FFF2-40B4-BE49-F238E27FC236}">
                <a16:creationId xmlns:a16="http://schemas.microsoft.com/office/drawing/2014/main" id="{40BE2E83-4354-4636-82BD-F7EA781F03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8788" y="1626702"/>
            <a:ext cx="6298411" cy="4507398"/>
          </a:xfrm>
          <a:prstGeom prst="rect">
            <a:avLst/>
          </a:prstGeom>
        </p:spPr>
      </p:pic>
    </p:spTree>
    <p:extLst>
      <p:ext uri="{BB962C8B-B14F-4D97-AF65-F5344CB8AC3E}">
        <p14:creationId xmlns:p14="http://schemas.microsoft.com/office/powerpoint/2010/main" val="37108095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3C4FED7-D940-44B4-AF9F-840D99BA0D3C}"/>
              </a:ext>
            </a:extLst>
          </p:cNvPr>
          <p:cNvSpPr>
            <a:spLocks noGrp="1"/>
          </p:cNvSpPr>
          <p:nvPr>
            <p:ph idx="1"/>
          </p:nvPr>
        </p:nvSpPr>
        <p:spPr>
          <a:xfrm>
            <a:off x="643855" y="2686898"/>
            <a:ext cx="3108057" cy="2947415"/>
          </a:xfrm>
        </p:spPr>
        <p:txBody>
          <a:bodyPr>
            <a:normAutofit/>
          </a:bodyPr>
          <a:lstStyle/>
          <a:p>
            <a:r>
              <a:rPr lang="en-IN" sz="1400" dirty="0">
                <a:solidFill>
                  <a:srgbClr val="FFFFFF"/>
                </a:solidFill>
              </a:rPr>
              <a:t>It has been observed that all the places(zip codes) where property violations occur the most, the household income of these localities lies below the median value of the household income of Kansas city($56,422).</a:t>
            </a:r>
          </a:p>
          <a:p>
            <a:endParaRPr lang="en-IN" sz="1400" dirty="0">
              <a:solidFill>
                <a:srgbClr val="FFFFFF"/>
              </a:solidFill>
            </a:endParaRPr>
          </a:p>
          <a:p>
            <a:endParaRPr lang="en-IN" sz="1400" dirty="0">
              <a:solidFill>
                <a:srgbClr val="FFFFFF"/>
              </a:solidFill>
            </a:endParaRPr>
          </a:p>
          <a:p>
            <a:pPr marL="0" indent="0">
              <a:buNone/>
            </a:pPr>
            <a:endParaRPr lang="en-IN" sz="1400" dirty="0">
              <a:solidFill>
                <a:srgbClr val="FFFFFF"/>
              </a:solidFill>
            </a:endParaRPr>
          </a:p>
        </p:txBody>
      </p:sp>
      <p:sp>
        <p:nvSpPr>
          <p:cNvPr id="2" name="Rectangle 1">
            <a:extLst>
              <a:ext uri="{FF2B5EF4-FFF2-40B4-BE49-F238E27FC236}">
                <a16:creationId xmlns:a16="http://schemas.microsoft.com/office/drawing/2014/main" id="{AD1696F8-A1DE-4D43-8596-5F2125D9AC52}"/>
              </a:ext>
            </a:extLst>
          </p:cNvPr>
          <p:cNvSpPr/>
          <p:nvPr/>
        </p:nvSpPr>
        <p:spPr>
          <a:xfrm>
            <a:off x="78680" y="789451"/>
            <a:ext cx="3560991" cy="923330"/>
          </a:xfrm>
          <a:prstGeom prst="rect">
            <a:avLst/>
          </a:prstGeom>
        </p:spPr>
        <p:txBody>
          <a:bodyPr wrap="square">
            <a:spAutoFit/>
          </a:bodyPr>
          <a:lstStyle/>
          <a:p>
            <a:r>
              <a:rPr lang="en-IN" dirty="0"/>
              <a:t>Correlation between income levels and property violations</a:t>
            </a:r>
            <a:endParaRPr lang="en-US" dirty="0"/>
          </a:p>
          <a:p>
            <a:endParaRPr lang="en-US" dirty="0">
              <a:solidFill>
                <a:schemeClr val="bg1"/>
              </a:solidFill>
            </a:endParaRPr>
          </a:p>
        </p:txBody>
      </p:sp>
      <p:pic>
        <p:nvPicPr>
          <p:cNvPr id="5" name="Picture 4" descr="A screenshot of a cell phone&#10;&#10;Description automatically generated">
            <a:extLst>
              <a:ext uri="{FF2B5EF4-FFF2-40B4-BE49-F238E27FC236}">
                <a16:creationId xmlns:a16="http://schemas.microsoft.com/office/drawing/2014/main" id="{40BE2E83-4354-4636-82BD-F7EA781F03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8788" y="1626702"/>
            <a:ext cx="6298411" cy="4507398"/>
          </a:xfrm>
          <a:prstGeom prst="rect">
            <a:avLst/>
          </a:prstGeom>
        </p:spPr>
      </p:pic>
    </p:spTree>
    <p:extLst>
      <p:ext uri="{BB962C8B-B14F-4D97-AF65-F5344CB8AC3E}">
        <p14:creationId xmlns:p14="http://schemas.microsoft.com/office/powerpoint/2010/main" val="28866184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E01643-0DB7-467A-A715-3FFC70B83A23}"/>
              </a:ext>
            </a:extLst>
          </p:cNvPr>
          <p:cNvSpPr>
            <a:spLocks noGrp="1"/>
          </p:cNvSpPr>
          <p:nvPr>
            <p:ph type="title"/>
          </p:nvPr>
        </p:nvSpPr>
        <p:spPr>
          <a:xfrm>
            <a:off x="547500" y="2218765"/>
            <a:ext cx="9404723" cy="2093258"/>
          </a:xfrm>
        </p:spPr>
        <p:txBody>
          <a:bodyPr/>
          <a:lstStyle/>
          <a:p>
            <a:r>
              <a:rPr lang="en-US" sz="4400" dirty="0">
                <a:solidFill>
                  <a:srgbClr val="EBEBEB"/>
                </a:solidFill>
              </a:rPr>
              <a:t>NEW YORK CITY PROPERTY VIOLATIONS DATA ANALYSIS</a:t>
            </a:r>
            <a:endParaRPr lang="en-IN" dirty="0"/>
          </a:p>
        </p:txBody>
      </p:sp>
    </p:spTree>
    <p:extLst>
      <p:ext uri="{BB962C8B-B14F-4D97-AF65-F5344CB8AC3E}">
        <p14:creationId xmlns:p14="http://schemas.microsoft.com/office/powerpoint/2010/main" val="9249608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9CF3906-5F6C-4CBD-9832-5857589FC9AE}"/>
              </a:ext>
            </a:extLst>
          </p:cNvPr>
          <p:cNvSpPr>
            <a:spLocks noGrp="1"/>
          </p:cNvSpPr>
          <p:nvPr>
            <p:ph idx="1"/>
          </p:nvPr>
        </p:nvSpPr>
        <p:spPr>
          <a:xfrm>
            <a:off x="643855" y="2570353"/>
            <a:ext cx="3108057" cy="2947415"/>
          </a:xfrm>
        </p:spPr>
        <p:txBody>
          <a:bodyPr>
            <a:normAutofit/>
          </a:bodyPr>
          <a:lstStyle/>
          <a:p>
            <a:r>
              <a:rPr lang="en-US" sz="1400" dirty="0">
                <a:solidFill>
                  <a:srgbClr val="FFFFFF"/>
                </a:solidFill>
              </a:rPr>
              <a:t>In NYC, Highest number of violation cases were filed at Brooklyn (Filed cases till date are 2183082). Also, from comparing total number of cases and closed cases filed at each precinct, It can be observed that all these precincts work efficiency is relatively the same.</a:t>
            </a:r>
            <a:endParaRPr lang="en-IN" sz="1400" dirty="0">
              <a:solidFill>
                <a:srgbClr val="FFFFFF"/>
              </a:solidFill>
            </a:endParaRPr>
          </a:p>
          <a:p>
            <a:endParaRPr lang="en-IN" sz="1400" dirty="0">
              <a:solidFill>
                <a:srgbClr val="FFFFFF"/>
              </a:solidFill>
            </a:endParaRPr>
          </a:p>
        </p:txBody>
      </p:sp>
      <p:pic>
        <p:nvPicPr>
          <p:cNvPr id="4" name="Picture 3" descr="A screenshot of a cell phone&#10;&#10;Description automatically generated">
            <a:extLst>
              <a:ext uri="{FF2B5EF4-FFF2-40B4-BE49-F238E27FC236}">
                <a16:creationId xmlns:a16="http://schemas.microsoft.com/office/drawing/2014/main" id="{A769521B-8058-4162-959E-4759D7CC553C}"/>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4728705" y="2017059"/>
            <a:ext cx="7149530" cy="3343835"/>
          </a:xfrm>
          <a:prstGeom prst="rect">
            <a:avLst/>
          </a:prstGeom>
          <a:effectLst/>
        </p:spPr>
      </p:pic>
      <p:sp>
        <p:nvSpPr>
          <p:cNvPr id="2" name="Rectangle 1">
            <a:extLst>
              <a:ext uri="{FF2B5EF4-FFF2-40B4-BE49-F238E27FC236}">
                <a16:creationId xmlns:a16="http://schemas.microsoft.com/office/drawing/2014/main" id="{24FAA1A0-6306-4E30-82C5-A1A552E85246}"/>
              </a:ext>
            </a:extLst>
          </p:cNvPr>
          <p:cNvSpPr/>
          <p:nvPr/>
        </p:nvSpPr>
        <p:spPr>
          <a:xfrm>
            <a:off x="-1" y="571499"/>
            <a:ext cx="3948110" cy="646331"/>
          </a:xfrm>
          <a:prstGeom prst="rect">
            <a:avLst/>
          </a:prstGeom>
        </p:spPr>
        <p:txBody>
          <a:bodyPr wrap="square">
            <a:spAutoFit/>
          </a:bodyPr>
          <a:lstStyle/>
          <a:p>
            <a:r>
              <a:rPr lang="en-IN" dirty="0"/>
              <a:t>Number of property violation cases filed at each precinct</a:t>
            </a:r>
            <a:endParaRPr lang="en-US" dirty="0"/>
          </a:p>
        </p:txBody>
      </p:sp>
    </p:spTree>
    <p:extLst>
      <p:ext uri="{BB962C8B-B14F-4D97-AF65-F5344CB8AC3E}">
        <p14:creationId xmlns:p14="http://schemas.microsoft.com/office/powerpoint/2010/main" val="97712885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6D08882-E539-4100-93AF-3EF9070BDC39}"/>
              </a:ext>
            </a:extLst>
          </p:cNvPr>
          <p:cNvSpPr>
            <a:spLocks noGrp="1"/>
          </p:cNvSpPr>
          <p:nvPr>
            <p:ph idx="1"/>
          </p:nvPr>
        </p:nvSpPr>
        <p:spPr>
          <a:xfrm>
            <a:off x="373422" y="2147768"/>
            <a:ext cx="3517454" cy="3480815"/>
          </a:xfrm>
        </p:spPr>
        <p:txBody>
          <a:bodyPr>
            <a:noAutofit/>
          </a:bodyPr>
          <a:lstStyle/>
          <a:p>
            <a:pPr>
              <a:lnSpc>
                <a:spcPct val="90000"/>
              </a:lnSpc>
            </a:pPr>
            <a:r>
              <a:rPr lang="en-US" sz="1600" dirty="0">
                <a:solidFill>
                  <a:srgbClr val="FFFFFF"/>
                </a:solidFill>
              </a:rPr>
              <a:t>Top 5 violation cases filed in NYC are as follows:</a:t>
            </a:r>
          </a:p>
          <a:p>
            <a:pPr lvl="1">
              <a:lnSpc>
                <a:spcPct val="90000"/>
              </a:lnSpc>
            </a:pPr>
            <a:r>
              <a:rPr lang="en-US" sz="1600" dirty="0">
                <a:solidFill>
                  <a:srgbClr val="FFFFFF"/>
                </a:solidFill>
              </a:rPr>
              <a:t>Invalid Registration</a:t>
            </a:r>
          </a:p>
          <a:p>
            <a:pPr lvl="1">
              <a:lnSpc>
                <a:spcPct val="90000"/>
              </a:lnSpc>
            </a:pPr>
            <a:r>
              <a:rPr lang="en-US" sz="1600" dirty="0">
                <a:solidFill>
                  <a:srgbClr val="FFFFFF"/>
                </a:solidFill>
              </a:rPr>
              <a:t>Absence of Carbon Monoxide detecting devices</a:t>
            </a:r>
          </a:p>
          <a:p>
            <a:pPr lvl="1">
              <a:lnSpc>
                <a:spcPct val="90000"/>
              </a:lnSpc>
            </a:pPr>
            <a:r>
              <a:rPr lang="en-US" sz="1600" dirty="0">
                <a:solidFill>
                  <a:srgbClr val="FFFFFF"/>
                </a:solidFill>
              </a:rPr>
              <a:t>No Janitor Service</a:t>
            </a:r>
          </a:p>
          <a:p>
            <a:pPr lvl="1">
              <a:lnSpc>
                <a:spcPct val="90000"/>
              </a:lnSpc>
            </a:pPr>
            <a:r>
              <a:rPr lang="en-US" sz="1600" dirty="0">
                <a:solidFill>
                  <a:srgbClr val="FFFFFF"/>
                </a:solidFill>
              </a:rPr>
              <a:t>No Adequate lighting</a:t>
            </a:r>
          </a:p>
          <a:p>
            <a:pPr lvl="1">
              <a:lnSpc>
                <a:spcPct val="90000"/>
              </a:lnSpc>
            </a:pPr>
            <a:r>
              <a:rPr lang="en-US" sz="1600" dirty="0">
                <a:solidFill>
                  <a:srgbClr val="FFFFFF"/>
                </a:solidFill>
              </a:rPr>
              <a:t>No hot water</a:t>
            </a:r>
          </a:p>
          <a:p>
            <a:pPr>
              <a:lnSpc>
                <a:spcPct val="90000"/>
              </a:lnSpc>
            </a:pPr>
            <a:r>
              <a:rPr lang="en-US" sz="1600" dirty="0">
                <a:solidFill>
                  <a:srgbClr val="FFFFFF"/>
                </a:solidFill>
              </a:rPr>
              <a:t>Invalid registration tops the most with 74.8% of total property violation cases.</a:t>
            </a:r>
            <a:endParaRPr lang="en-IN" sz="1600" dirty="0">
              <a:solidFill>
                <a:srgbClr val="FFFFFF"/>
              </a:solidFill>
            </a:endParaRPr>
          </a:p>
        </p:txBody>
      </p:sp>
      <p:pic>
        <p:nvPicPr>
          <p:cNvPr id="4" name="Picture 3">
            <a:extLst>
              <a:ext uri="{FF2B5EF4-FFF2-40B4-BE49-F238E27FC236}">
                <a16:creationId xmlns:a16="http://schemas.microsoft.com/office/drawing/2014/main" id="{51D155A6-6365-48EA-B8EB-E9EC32745D67}"/>
              </a:ext>
            </a:extLst>
          </p:cNvPr>
          <p:cNvPicPr/>
          <p:nvPr/>
        </p:nvPicPr>
        <p:blipFill>
          <a:blip r:embed="rId2">
            <a:extLst>
              <a:ext uri="{28A0092B-C50C-407E-A947-70E740481C1C}">
                <a14:useLocalDpi xmlns:a14="http://schemas.microsoft.com/office/drawing/2010/main" val="0"/>
              </a:ext>
            </a:extLst>
          </a:blip>
          <a:stretch>
            <a:fillRect/>
          </a:stretch>
        </p:blipFill>
        <p:spPr>
          <a:xfrm>
            <a:off x="4791591" y="2033354"/>
            <a:ext cx="6770127" cy="3709641"/>
          </a:xfrm>
          <a:prstGeom prst="rect">
            <a:avLst/>
          </a:prstGeom>
          <a:effectLst/>
        </p:spPr>
      </p:pic>
      <p:sp>
        <p:nvSpPr>
          <p:cNvPr id="2" name="Rectangle 1">
            <a:extLst>
              <a:ext uri="{FF2B5EF4-FFF2-40B4-BE49-F238E27FC236}">
                <a16:creationId xmlns:a16="http://schemas.microsoft.com/office/drawing/2014/main" id="{C2F45C17-331B-4982-B052-6FF122EBEBDF}"/>
              </a:ext>
            </a:extLst>
          </p:cNvPr>
          <p:cNvSpPr/>
          <p:nvPr/>
        </p:nvSpPr>
        <p:spPr>
          <a:xfrm>
            <a:off x="138108" y="750719"/>
            <a:ext cx="3810001" cy="646331"/>
          </a:xfrm>
          <a:prstGeom prst="rect">
            <a:avLst/>
          </a:prstGeom>
        </p:spPr>
        <p:txBody>
          <a:bodyPr wrap="square">
            <a:spAutoFit/>
          </a:bodyPr>
          <a:lstStyle/>
          <a:p>
            <a:r>
              <a:rPr lang="en-IN" dirty="0"/>
              <a:t>Top 5 property violation cases in NYC</a:t>
            </a:r>
            <a:endParaRPr lang="en-US" dirty="0"/>
          </a:p>
        </p:txBody>
      </p:sp>
    </p:spTree>
    <p:extLst>
      <p:ext uri="{BB962C8B-B14F-4D97-AF65-F5344CB8AC3E}">
        <p14:creationId xmlns:p14="http://schemas.microsoft.com/office/powerpoint/2010/main" val="25778068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43B23F-0866-4B50-B2A2-F025073A4663}"/>
              </a:ext>
            </a:extLst>
          </p:cNvPr>
          <p:cNvSpPr>
            <a:spLocks noGrp="1"/>
          </p:cNvSpPr>
          <p:nvPr>
            <p:ph idx="1"/>
          </p:nvPr>
        </p:nvSpPr>
        <p:spPr>
          <a:xfrm>
            <a:off x="609682" y="2295258"/>
            <a:ext cx="3108057" cy="2947415"/>
          </a:xfrm>
        </p:spPr>
        <p:txBody>
          <a:bodyPr>
            <a:normAutofit/>
          </a:bodyPr>
          <a:lstStyle/>
          <a:p>
            <a:r>
              <a:rPr lang="en-IN" sz="1600" dirty="0">
                <a:solidFill>
                  <a:srgbClr val="FFFFFF"/>
                </a:solidFill>
              </a:rPr>
              <a:t>It has been observed that all the places(zip codes) where property violations occur the most, the house values of most of these localities lies below the median value of the house worth of NYC city($668,500).</a:t>
            </a:r>
          </a:p>
        </p:txBody>
      </p:sp>
      <p:sp>
        <p:nvSpPr>
          <p:cNvPr id="2" name="Rectangle 1">
            <a:extLst>
              <a:ext uri="{FF2B5EF4-FFF2-40B4-BE49-F238E27FC236}">
                <a16:creationId xmlns:a16="http://schemas.microsoft.com/office/drawing/2014/main" id="{B70055A4-E6B5-4769-AC40-BF0910F4E688}"/>
              </a:ext>
            </a:extLst>
          </p:cNvPr>
          <p:cNvSpPr/>
          <p:nvPr/>
        </p:nvSpPr>
        <p:spPr>
          <a:xfrm>
            <a:off x="70470" y="679930"/>
            <a:ext cx="4090840" cy="369332"/>
          </a:xfrm>
          <a:prstGeom prst="rect">
            <a:avLst/>
          </a:prstGeom>
        </p:spPr>
        <p:txBody>
          <a:bodyPr wrap="square">
            <a:spAutoFit/>
          </a:bodyPr>
          <a:lstStyle/>
          <a:p>
            <a:r>
              <a:rPr lang="en-IN" dirty="0"/>
              <a:t>Housing Characteristics</a:t>
            </a:r>
            <a:endParaRPr lang="en-US" dirty="0"/>
          </a:p>
        </p:txBody>
      </p:sp>
      <p:pic>
        <p:nvPicPr>
          <p:cNvPr id="6" name="Picture 5" descr="A screenshot of a cell phone&#10;&#10;Description automatically generated">
            <a:extLst>
              <a:ext uri="{FF2B5EF4-FFF2-40B4-BE49-F238E27FC236}">
                <a16:creationId xmlns:a16="http://schemas.microsoft.com/office/drawing/2014/main" id="{0C9240D7-D719-4385-BA9A-D657322389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52924" y="1340894"/>
            <a:ext cx="6696176" cy="4431255"/>
          </a:xfrm>
          <a:prstGeom prst="rect">
            <a:avLst/>
          </a:prstGeom>
        </p:spPr>
      </p:pic>
    </p:spTree>
    <p:extLst>
      <p:ext uri="{BB962C8B-B14F-4D97-AF65-F5344CB8AC3E}">
        <p14:creationId xmlns:p14="http://schemas.microsoft.com/office/powerpoint/2010/main" val="29322706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Landmark Issues?</a:t>
            </a:r>
            <a:endParaRPr lang="en-US" dirty="0">
              <a:latin typeface="Algerian" panose="04020705040A02060702" pitchFamily="82" charset="0"/>
            </a:endParaRPr>
          </a:p>
        </p:txBody>
      </p:sp>
      <p:sp>
        <p:nvSpPr>
          <p:cNvPr id="3" name="Content Placeholder 2"/>
          <p:cNvSpPr>
            <a:spLocks noGrp="1"/>
          </p:cNvSpPr>
          <p:nvPr>
            <p:ph idx="1"/>
          </p:nvPr>
        </p:nvSpPr>
        <p:spPr/>
        <p:txBody>
          <a:bodyPr/>
          <a:lstStyle/>
          <a:p>
            <a:r>
              <a:rPr lang="en-US" dirty="0"/>
              <a:t>There are a set of rules that each construction should abide by.</a:t>
            </a:r>
          </a:p>
          <a:p>
            <a:r>
              <a:rPr lang="en-US" dirty="0"/>
              <a:t>These are a set of rules that differ from a city to city</a:t>
            </a:r>
          </a:p>
          <a:p>
            <a:r>
              <a:rPr lang="en-US" dirty="0"/>
              <a:t>If these rules are broken, then it is called a violation.</a:t>
            </a:r>
          </a:p>
          <a:p>
            <a:r>
              <a:rPr lang="en-US" dirty="0"/>
              <a:t>There can be a series of landmark violations ranging from burglary, robbery, trespassing etc.</a:t>
            </a:r>
          </a:p>
          <a:p>
            <a:endParaRPr lang="en-US" dirty="0"/>
          </a:p>
        </p:txBody>
      </p:sp>
    </p:spTree>
    <p:extLst>
      <p:ext uri="{BB962C8B-B14F-4D97-AF65-F5344CB8AC3E}">
        <p14:creationId xmlns:p14="http://schemas.microsoft.com/office/powerpoint/2010/main" val="342618021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43B23F-0866-4B50-B2A2-F025073A4663}"/>
              </a:ext>
            </a:extLst>
          </p:cNvPr>
          <p:cNvSpPr>
            <a:spLocks noGrp="1"/>
          </p:cNvSpPr>
          <p:nvPr>
            <p:ph idx="1"/>
          </p:nvPr>
        </p:nvSpPr>
        <p:spPr>
          <a:xfrm>
            <a:off x="609682" y="2295258"/>
            <a:ext cx="3108057" cy="2947415"/>
          </a:xfrm>
        </p:spPr>
        <p:txBody>
          <a:bodyPr>
            <a:normAutofit/>
          </a:bodyPr>
          <a:lstStyle/>
          <a:p>
            <a:r>
              <a:rPr lang="en-IN" sz="1600" dirty="0">
                <a:solidFill>
                  <a:srgbClr val="FFFFFF"/>
                </a:solidFill>
              </a:rPr>
              <a:t>It has been observed that all the places(zip codes) where property violations occur the most, the household income of these localities lies below the median value of the household income of NYC city($64,894).</a:t>
            </a:r>
          </a:p>
        </p:txBody>
      </p:sp>
      <p:sp>
        <p:nvSpPr>
          <p:cNvPr id="2" name="Rectangle 1">
            <a:extLst>
              <a:ext uri="{FF2B5EF4-FFF2-40B4-BE49-F238E27FC236}">
                <a16:creationId xmlns:a16="http://schemas.microsoft.com/office/drawing/2014/main" id="{B70055A4-E6B5-4769-AC40-BF0910F4E688}"/>
              </a:ext>
            </a:extLst>
          </p:cNvPr>
          <p:cNvSpPr/>
          <p:nvPr/>
        </p:nvSpPr>
        <p:spPr>
          <a:xfrm>
            <a:off x="70470" y="679930"/>
            <a:ext cx="4090840" cy="646331"/>
          </a:xfrm>
          <a:prstGeom prst="rect">
            <a:avLst/>
          </a:prstGeom>
        </p:spPr>
        <p:txBody>
          <a:bodyPr wrap="square">
            <a:spAutoFit/>
          </a:bodyPr>
          <a:lstStyle/>
          <a:p>
            <a:r>
              <a:rPr lang="en-IN" dirty="0"/>
              <a:t>Correlation between income levels and property violations</a:t>
            </a:r>
            <a:endParaRPr lang="en-US" dirty="0"/>
          </a:p>
        </p:txBody>
      </p:sp>
      <p:pic>
        <p:nvPicPr>
          <p:cNvPr id="5" name="Picture 4" descr="A screenshot of a cell phone&#10;&#10;Description automatically generated">
            <a:extLst>
              <a:ext uri="{FF2B5EF4-FFF2-40B4-BE49-F238E27FC236}">
                <a16:creationId xmlns:a16="http://schemas.microsoft.com/office/drawing/2014/main" id="{93095C0F-E673-4588-8173-A2974D9449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14611" y="1489541"/>
            <a:ext cx="6753513" cy="4577883"/>
          </a:xfrm>
          <a:prstGeom prst="rect">
            <a:avLst/>
          </a:prstGeom>
        </p:spPr>
      </p:pic>
    </p:spTree>
    <p:extLst>
      <p:ext uri="{BB962C8B-B14F-4D97-AF65-F5344CB8AC3E}">
        <p14:creationId xmlns:p14="http://schemas.microsoft.com/office/powerpoint/2010/main" val="27430626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p>
        </p:txBody>
      </p:sp>
      <p:sp>
        <p:nvSpPr>
          <p:cNvPr id="3" name="Content Placeholder 2"/>
          <p:cNvSpPr>
            <a:spLocks noGrp="1"/>
          </p:cNvSpPr>
          <p:nvPr>
            <p:ph idx="1"/>
          </p:nvPr>
        </p:nvSpPr>
        <p:spPr/>
        <p:txBody>
          <a:bodyPr>
            <a:normAutofit/>
          </a:bodyPr>
          <a:lstStyle/>
          <a:p>
            <a:pPr marL="0" indent="0">
              <a:buNone/>
            </a:pPr>
            <a:r>
              <a:rPr lang="en-US" sz="5400" dirty="0"/>
              <a:t>Thank You!</a:t>
            </a:r>
          </a:p>
        </p:txBody>
      </p:sp>
    </p:spTree>
    <p:extLst>
      <p:ext uri="{BB962C8B-B14F-4D97-AF65-F5344CB8AC3E}">
        <p14:creationId xmlns:p14="http://schemas.microsoft.com/office/powerpoint/2010/main" val="16001924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a:t>
            </a:r>
          </a:p>
        </p:txBody>
      </p:sp>
      <p:sp>
        <p:nvSpPr>
          <p:cNvPr id="3" name="Content Placeholder 2"/>
          <p:cNvSpPr>
            <a:spLocks noGrp="1"/>
          </p:cNvSpPr>
          <p:nvPr>
            <p:ph idx="1"/>
          </p:nvPr>
        </p:nvSpPr>
        <p:spPr/>
        <p:txBody>
          <a:bodyPr/>
          <a:lstStyle/>
          <a:p>
            <a:r>
              <a:rPr lang="en-US" dirty="0"/>
              <a:t>It is particularly important to consider landmark violations</a:t>
            </a:r>
          </a:p>
          <a:p>
            <a:pPr marL="0" indent="0">
              <a:buNone/>
            </a:pPr>
            <a:endParaRPr lang="en-US" dirty="0"/>
          </a:p>
          <a:p>
            <a:r>
              <a:rPr lang="en-US" dirty="0"/>
              <a:t>Driven personal motivation of being daunted by out landlord for not following landmark rules and regulations properties.</a:t>
            </a:r>
          </a:p>
          <a:p>
            <a:pPr marL="0" indent="0">
              <a:buNone/>
            </a:pPr>
            <a:endParaRPr lang="en-US" dirty="0"/>
          </a:p>
          <a:p>
            <a:r>
              <a:rPr lang="en-US" dirty="0"/>
              <a:t>Drove us in learning more about landmark properties and use the data available on the internet and make the most interesting and useful analytics out of it.</a:t>
            </a:r>
          </a:p>
          <a:p>
            <a:pPr marL="0" indent="0">
              <a:buNone/>
            </a:pPr>
            <a:endParaRPr lang="en-US" dirty="0"/>
          </a:p>
          <a:p>
            <a:endParaRPr lang="en-US" dirty="0"/>
          </a:p>
        </p:txBody>
      </p:sp>
    </p:spTree>
    <p:extLst>
      <p:ext uri="{BB962C8B-B14F-4D97-AF65-F5344CB8AC3E}">
        <p14:creationId xmlns:p14="http://schemas.microsoft.com/office/powerpoint/2010/main" val="194731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 (</a:t>
            </a:r>
            <a:r>
              <a:rPr lang="en-US"/>
              <a:t>Contd.)g</a:t>
            </a:r>
            <a:endParaRPr lang="en-US" dirty="0"/>
          </a:p>
        </p:txBody>
      </p:sp>
      <p:sp>
        <p:nvSpPr>
          <p:cNvPr id="3" name="Content Placeholder 2"/>
          <p:cNvSpPr>
            <a:spLocks noGrp="1"/>
          </p:cNvSpPr>
          <p:nvPr>
            <p:ph idx="1"/>
          </p:nvPr>
        </p:nvSpPr>
        <p:spPr/>
        <p:txBody>
          <a:bodyPr/>
          <a:lstStyle/>
          <a:p>
            <a:pPr lvl="0"/>
            <a:r>
              <a:rPr lang="en-US" dirty="0"/>
              <a:t>Every city has its own rules and regulations that the citizens of the state needs to abide by.</a:t>
            </a:r>
          </a:p>
          <a:p>
            <a:pPr marL="0" lvl="0" indent="0">
              <a:buNone/>
            </a:pPr>
            <a:endParaRPr lang="en-US" dirty="0"/>
          </a:p>
          <a:p>
            <a:pPr lvl="0"/>
            <a:r>
              <a:rPr lang="en-US" dirty="0"/>
              <a:t>Fetching the data from the internet about landmark violations and making useful analysis would actually help us to understand information regarding crime rate, hygiene conditions and many other factors of a neighborhood </a:t>
            </a:r>
          </a:p>
          <a:p>
            <a:pPr marL="0" indent="0">
              <a:buNone/>
            </a:pPr>
            <a:endParaRPr lang="en-US" dirty="0"/>
          </a:p>
        </p:txBody>
      </p:sp>
    </p:spTree>
    <p:extLst>
      <p:ext uri="{BB962C8B-B14F-4D97-AF65-F5344CB8AC3E}">
        <p14:creationId xmlns:p14="http://schemas.microsoft.com/office/powerpoint/2010/main" val="19382571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Platform/Tools/Languages involved</a:t>
            </a:r>
          </a:p>
        </p:txBody>
      </p:sp>
      <p:sp>
        <p:nvSpPr>
          <p:cNvPr id="3" name="Content Placeholder 2"/>
          <p:cNvSpPr>
            <a:spLocks noGrp="1"/>
          </p:cNvSpPr>
          <p:nvPr>
            <p:ph idx="1"/>
          </p:nvPr>
        </p:nvSpPr>
        <p:spPr/>
        <p:txBody>
          <a:bodyPr/>
          <a:lstStyle/>
          <a:p>
            <a:r>
              <a:rPr lang="en-US" dirty="0"/>
              <a:t>HTML, CSS</a:t>
            </a:r>
          </a:p>
          <a:p>
            <a:r>
              <a:rPr lang="en-US" dirty="0"/>
              <a:t>JavaScript, AngularJS</a:t>
            </a:r>
          </a:p>
          <a:p>
            <a:r>
              <a:rPr lang="en-US" dirty="0"/>
              <a:t>Microsoft Visual Studio Code IDE</a:t>
            </a:r>
          </a:p>
        </p:txBody>
      </p:sp>
    </p:spTree>
    <p:extLst>
      <p:ext uri="{BB962C8B-B14F-4D97-AF65-F5344CB8AC3E}">
        <p14:creationId xmlns:p14="http://schemas.microsoft.com/office/powerpoint/2010/main" val="36077563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Datasets Used</a:t>
            </a:r>
          </a:p>
        </p:txBody>
      </p:sp>
      <p:sp>
        <p:nvSpPr>
          <p:cNvPr id="3" name="Content Placeholder 2"/>
          <p:cNvSpPr>
            <a:spLocks noGrp="1"/>
          </p:cNvSpPr>
          <p:nvPr>
            <p:ph idx="1"/>
          </p:nvPr>
        </p:nvSpPr>
        <p:spPr/>
        <p:txBody>
          <a:bodyPr/>
          <a:lstStyle/>
          <a:p>
            <a:pPr marL="0" indent="0">
              <a:buNone/>
            </a:pPr>
            <a:r>
              <a:rPr lang="en-US" dirty="0"/>
              <a:t>The following datasets are being used for making API calls,</a:t>
            </a:r>
          </a:p>
          <a:p>
            <a:pPr lvl="0"/>
            <a:r>
              <a:rPr lang="en-US" dirty="0"/>
              <a:t>Census agency has demographic survey of United States citizens from 2010 to 2019. It is American Community Survey dataset. It contains the needed demographic information such as race, age and gender of people living locality wise (</a:t>
            </a:r>
            <a:r>
              <a:rPr lang="en-US" dirty="0" err="1"/>
              <a:t>zipcode</a:t>
            </a:r>
            <a:r>
              <a:rPr lang="en-US" dirty="0"/>
              <a:t> wise). </a:t>
            </a:r>
          </a:p>
          <a:p>
            <a:pPr marL="0" indent="0">
              <a:buNone/>
            </a:pPr>
            <a:r>
              <a:rPr lang="en-US" dirty="0"/>
              <a:t>	</a:t>
            </a:r>
            <a:r>
              <a:rPr lang="en-US" u="sng" dirty="0">
                <a:hlinkClick r:id="rId2"/>
              </a:rPr>
              <a:t>https://www.census.gov/data/developers/data-sets/acs1year.html</a:t>
            </a:r>
            <a:endParaRPr lang="en-US" dirty="0"/>
          </a:p>
          <a:p>
            <a:pPr lvl="0"/>
            <a:r>
              <a:rPr lang="en-US" dirty="0"/>
              <a:t>Data.gov is the federal government’s open data site. We are using information provided by this website to fetch data.</a:t>
            </a:r>
          </a:p>
          <a:p>
            <a:pPr marL="0" indent="0">
              <a:buNone/>
            </a:pPr>
            <a:r>
              <a:rPr lang="en-US" dirty="0"/>
              <a:t>      </a:t>
            </a:r>
            <a:r>
              <a:rPr lang="en-US" u="sng" dirty="0">
                <a:hlinkClick r:id="rId3"/>
              </a:rPr>
              <a:t>https://www.data.gov/open-gov/</a:t>
            </a:r>
            <a:endParaRPr lang="en-US" dirty="0"/>
          </a:p>
          <a:p>
            <a:pPr marL="0" lvl="0" indent="0">
              <a:buNone/>
            </a:pPr>
            <a:endParaRPr lang="en-US" dirty="0"/>
          </a:p>
        </p:txBody>
      </p:sp>
    </p:spTree>
    <p:extLst>
      <p:ext uri="{BB962C8B-B14F-4D97-AF65-F5344CB8AC3E}">
        <p14:creationId xmlns:p14="http://schemas.microsoft.com/office/powerpoint/2010/main" val="41654301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Sample Data</a:t>
            </a:r>
          </a:p>
        </p:txBody>
      </p:sp>
      <p:pic>
        <p:nvPicPr>
          <p:cNvPr id="4" name="Content Placeholder 3">
            <a:extLst>
              <a:ext uri="{FF2B5EF4-FFF2-40B4-BE49-F238E27FC236}">
                <a16:creationId xmlns:a16="http://schemas.microsoft.com/office/drawing/2014/main" id="{F8C40622-5790-418E-A2C0-7E824D7C7150}"/>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1212452" y="2052638"/>
            <a:ext cx="8728871" cy="4195762"/>
          </a:xfrm>
          <a:prstGeom prst="rect">
            <a:avLst/>
          </a:prstGeom>
        </p:spPr>
      </p:pic>
    </p:spTree>
    <p:extLst>
      <p:ext uri="{BB962C8B-B14F-4D97-AF65-F5344CB8AC3E}">
        <p14:creationId xmlns:p14="http://schemas.microsoft.com/office/powerpoint/2010/main" val="13500222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Homepage</a:t>
            </a:r>
          </a:p>
        </p:txBody>
      </p:sp>
      <p:pic>
        <p:nvPicPr>
          <p:cNvPr id="6" name="Picture 5" descr="A view of a city&#10;&#10;Description automatically generated">
            <a:extLst>
              <a:ext uri="{FF2B5EF4-FFF2-40B4-BE49-F238E27FC236}">
                <a16:creationId xmlns:a16="http://schemas.microsoft.com/office/drawing/2014/main" id="{AD13D0F6-3053-4B92-9F7A-DE107462EBA5}"/>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229033" y="1768464"/>
            <a:ext cx="9842090" cy="4858478"/>
          </a:xfrm>
          <a:prstGeom prst="rect">
            <a:avLst/>
          </a:prstGeom>
        </p:spPr>
      </p:pic>
    </p:spTree>
    <p:extLst>
      <p:ext uri="{BB962C8B-B14F-4D97-AF65-F5344CB8AC3E}">
        <p14:creationId xmlns:p14="http://schemas.microsoft.com/office/powerpoint/2010/main" val="391830479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231</TotalTime>
  <Words>1260</Words>
  <Application>Microsoft Office PowerPoint</Application>
  <PresentationFormat>Widescreen</PresentationFormat>
  <Paragraphs>99</Paragraphs>
  <Slides>31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Algerian</vt:lpstr>
      <vt:lpstr>Arial</vt:lpstr>
      <vt:lpstr>Century Gothic</vt:lpstr>
      <vt:lpstr>Times New Roman</vt:lpstr>
      <vt:lpstr>Wingdings 3</vt:lpstr>
      <vt:lpstr>Ion</vt:lpstr>
      <vt:lpstr>DATA VISUALIZATION ON LANDMARK ISSUES</vt:lpstr>
      <vt:lpstr>Content</vt:lpstr>
      <vt:lpstr>Landmark Issues?</vt:lpstr>
      <vt:lpstr>Motivation</vt:lpstr>
      <vt:lpstr>Motivation (Contd.)g</vt:lpstr>
      <vt:lpstr>Platform/Tools/Languages involved</vt:lpstr>
      <vt:lpstr>Datasets Used</vt:lpstr>
      <vt:lpstr>Sample Data</vt:lpstr>
      <vt:lpstr>Homepage</vt:lpstr>
      <vt:lpstr>Homepage (Cont)</vt:lpstr>
      <vt:lpstr>PowerPoint Presentation</vt:lpstr>
      <vt:lpstr>PowerPoint Presentation</vt:lpstr>
      <vt:lpstr>PowerPoint Presentation</vt:lpstr>
      <vt:lpstr>PowerPoint Presentation</vt:lpstr>
      <vt:lpstr>PowerPoint Presentation</vt:lpstr>
      <vt:lpstr>PowerPoint Presentation</vt:lpstr>
      <vt:lpstr>DEMOGRAPHICS OF PROPERTY CRIME DATA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NEW YORK CITY PROPERTY VIOLATIONS DATA ANALYSIS</vt:lpstr>
      <vt:lpstr>PowerPoint Presentation</vt:lpstr>
      <vt:lpstr>PowerPoint Presentation</vt:lpstr>
      <vt:lpstr>PowerPoint Presentation</vt:lpstr>
      <vt:lpstr>PowerPoint Presentation</vt:lpstr>
      <vt:lpstr> </vt:lpstr>
    </vt:vector>
  </TitlesOfParts>
  <Company>UMKC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Property Violation Data Analysis</dc:title>
  <dc:creator>hm4yy</dc:creator>
  <cp:lastModifiedBy>Navya Chakravarthy</cp:lastModifiedBy>
  <cp:revision>22</cp:revision>
  <dcterms:created xsi:type="dcterms:W3CDTF">2019-09-26T00:10:16Z</dcterms:created>
  <dcterms:modified xsi:type="dcterms:W3CDTF">2020-04-19T21:32:15Z</dcterms:modified>
</cp:coreProperties>
</file>

<file path=docProps/thumbnail.jpeg>
</file>